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3"/>
  </p:notesMasterIdLst>
  <p:handoutMasterIdLst>
    <p:handoutMasterId r:id="rId24"/>
  </p:handoutMasterIdLst>
  <p:sldIdLst>
    <p:sldId id="281" r:id="rId2"/>
    <p:sldId id="316" r:id="rId3"/>
    <p:sldId id="332" r:id="rId4"/>
    <p:sldId id="333" r:id="rId5"/>
    <p:sldId id="335" r:id="rId6"/>
    <p:sldId id="338" r:id="rId7"/>
    <p:sldId id="346" r:id="rId8"/>
    <p:sldId id="354" r:id="rId9"/>
    <p:sldId id="347" r:id="rId10"/>
    <p:sldId id="337" r:id="rId11"/>
    <p:sldId id="340" r:id="rId12"/>
    <p:sldId id="342" r:id="rId13"/>
    <p:sldId id="349" r:id="rId14"/>
    <p:sldId id="348" r:id="rId15"/>
    <p:sldId id="341" r:id="rId16"/>
    <p:sldId id="355" r:id="rId17"/>
    <p:sldId id="345" r:id="rId18"/>
    <p:sldId id="343" r:id="rId19"/>
    <p:sldId id="352" r:id="rId20"/>
    <p:sldId id="353" r:id="rId21"/>
    <p:sldId id="260" r:id="rId22"/>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aw Jaiswal" initials="MJ" lastIdx="7" clrIdx="0">
    <p:extLst/>
  </p:cmAuthor>
  <p:cmAuthor id="2" name="Murali Krishna Dolia" initials="MKD"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DCDF8"/>
    <a:srgbClr val="FFA500"/>
    <a:srgbClr val="0076AC"/>
    <a:srgbClr val="1B4261"/>
    <a:srgbClr val="757475"/>
    <a:srgbClr val="016BA4"/>
    <a:srgbClr val="EB6E1F"/>
    <a:srgbClr val="FFFFFF"/>
    <a:srgbClr val="092687"/>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8" autoAdjust="0"/>
    <p:restoredTop sz="91426" autoAdjust="0"/>
  </p:normalViewPr>
  <p:slideViewPr>
    <p:cSldViewPr snapToGrid="0" snapToObjects="1">
      <p:cViewPr varScale="1">
        <p:scale>
          <a:sx n="130" d="100"/>
          <a:sy n="130" d="100"/>
        </p:scale>
        <p:origin x="608" y="192"/>
      </p:cViewPr>
      <p:guideLst>
        <p:guide orient="horz" pos="1620"/>
        <p:guide pos="2880"/>
      </p:guideLst>
    </p:cSldViewPr>
  </p:slideViewPr>
  <p:notesTextViewPr>
    <p:cViewPr>
      <p:scale>
        <a:sx n="100" d="100"/>
        <a:sy n="100" d="100"/>
      </p:scale>
      <p:origin x="0" y="0"/>
    </p:cViewPr>
  </p:notesTextViewPr>
  <p:sorterViewPr>
    <p:cViewPr>
      <p:scale>
        <a:sx n="120" d="100"/>
        <a:sy n="120" d="100"/>
      </p:scale>
      <p:origin x="0" y="-188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commentAuthors" Target="commentAuthors.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F9ACB77C-9490-4E66-8BE9-74225F1C9E84}" type="datetimeFigureOut">
              <a:rPr lang="en-US"/>
              <a:pPr>
                <a:defRPr/>
              </a:pPr>
              <a:t>3/3/16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0F3EF808-77CE-417E-AEB2-7E27C7DEBE43}" type="slidenum">
              <a:rPr lang="en-US"/>
              <a:pPr/>
              <a:t>‹#›</a:t>
            </a:fld>
            <a:endParaRPr lang="en-US"/>
          </a:p>
        </p:txBody>
      </p:sp>
    </p:spTree>
    <p:extLst>
      <p:ext uri="{BB962C8B-B14F-4D97-AF65-F5344CB8AC3E}">
        <p14:creationId xmlns:p14="http://schemas.microsoft.com/office/powerpoint/2010/main" val="14300557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5E68D573-0642-4703-A442-E5C6860EC570}" type="datetimeFigureOut">
              <a:rPr lang="en-US"/>
              <a:pPr>
                <a:defRPr/>
              </a:pPr>
              <a:t>3/3/16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066571A6-CEA6-4785-AF21-40B6B19BE374}" type="slidenum">
              <a:rPr lang="en-US"/>
              <a:pPr/>
              <a:t>‹#›</a:t>
            </a:fld>
            <a:endParaRPr lang="en-US"/>
          </a:p>
        </p:txBody>
      </p:sp>
    </p:spTree>
    <p:extLst>
      <p:ext uri="{BB962C8B-B14F-4D97-AF65-F5344CB8AC3E}">
        <p14:creationId xmlns:p14="http://schemas.microsoft.com/office/powerpoint/2010/main" val="351338230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who we target,</a:t>
            </a:r>
            <a:r>
              <a:rPr lang="en-US" baseline="0" dirty="0" smtClean="0"/>
              <a:t>  I will need to know how to get to these users. The </a:t>
            </a:r>
            <a:r>
              <a:rPr lang="en-US" baseline="0" dirty="0" err="1" smtClean="0"/>
              <a:t>ISOnet</a:t>
            </a:r>
            <a:r>
              <a:rPr lang="en-US" baseline="0" dirty="0" smtClean="0"/>
              <a:t> redesign conducted a focus group in Dec. Something similar?</a:t>
            </a:r>
            <a:endParaRPr lang="en-US" dirty="0"/>
          </a:p>
        </p:txBody>
      </p:sp>
      <p:sp>
        <p:nvSpPr>
          <p:cNvPr id="4" name="Slide Number Placeholder 3"/>
          <p:cNvSpPr>
            <a:spLocks noGrp="1"/>
          </p:cNvSpPr>
          <p:nvPr>
            <p:ph type="sldNum" sz="quarter" idx="10"/>
          </p:nvPr>
        </p:nvSpPr>
        <p:spPr/>
        <p:txBody>
          <a:bodyPr/>
          <a:lstStyle/>
          <a:p>
            <a:fld id="{066571A6-CEA6-4785-AF21-40B6B19BE374}" type="slidenum">
              <a:rPr lang="en-US" smtClean="0"/>
              <a:pPr/>
              <a:t>2</a:t>
            </a:fld>
            <a:endParaRPr lang="en-US"/>
          </a:p>
        </p:txBody>
      </p:sp>
    </p:spTree>
    <p:extLst>
      <p:ext uri="{BB962C8B-B14F-4D97-AF65-F5344CB8AC3E}">
        <p14:creationId xmlns:p14="http://schemas.microsoft.com/office/powerpoint/2010/main" val="1634296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6571A6-CEA6-4785-AF21-40B6B19BE374}" type="slidenum">
              <a:rPr lang="en-US" smtClean="0"/>
              <a:pPr/>
              <a:t>4</a:t>
            </a:fld>
            <a:endParaRPr lang="en-US"/>
          </a:p>
        </p:txBody>
      </p:sp>
    </p:spTree>
    <p:extLst>
      <p:ext uri="{BB962C8B-B14F-4D97-AF65-F5344CB8AC3E}">
        <p14:creationId xmlns:p14="http://schemas.microsoft.com/office/powerpoint/2010/main" val="1337581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Prototype</a:t>
            </a:r>
            <a:r>
              <a:rPr lang="en-US" baseline="0" dirty="0" smtClean="0"/>
              <a:t> breakpoint set at W:768</a:t>
            </a:r>
          </a:p>
          <a:p>
            <a:endParaRPr lang="en-US" baseline="0" smtClean="0"/>
          </a:p>
          <a:p>
            <a:endParaRPr lang="en-US"/>
          </a:p>
        </p:txBody>
      </p:sp>
      <p:sp>
        <p:nvSpPr>
          <p:cNvPr id="4" name="Slide Number Placeholder 3"/>
          <p:cNvSpPr>
            <a:spLocks noGrp="1"/>
          </p:cNvSpPr>
          <p:nvPr>
            <p:ph type="sldNum" sz="quarter" idx="10"/>
          </p:nvPr>
        </p:nvSpPr>
        <p:spPr/>
        <p:txBody>
          <a:bodyPr/>
          <a:lstStyle/>
          <a:p>
            <a:fld id="{066571A6-CEA6-4785-AF21-40B6B19BE374}" type="slidenum">
              <a:rPr lang="en-US" smtClean="0"/>
              <a:pPr/>
              <a:t>5</a:t>
            </a:fld>
            <a:endParaRPr lang="en-US"/>
          </a:p>
        </p:txBody>
      </p:sp>
    </p:spTree>
    <p:extLst>
      <p:ext uri="{BB962C8B-B14F-4D97-AF65-F5344CB8AC3E}">
        <p14:creationId xmlns:p14="http://schemas.microsoft.com/office/powerpoint/2010/main" val="1573323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6571A6-CEA6-4785-AF21-40B6B19BE374}" type="slidenum">
              <a:rPr lang="en-US" smtClean="0"/>
              <a:pPr/>
              <a:t>6</a:t>
            </a:fld>
            <a:endParaRPr lang="en-US"/>
          </a:p>
        </p:txBody>
      </p:sp>
    </p:spTree>
    <p:extLst>
      <p:ext uri="{BB962C8B-B14F-4D97-AF65-F5344CB8AC3E}">
        <p14:creationId xmlns:p14="http://schemas.microsoft.com/office/powerpoint/2010/main" val="1272373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Verisk Health</a:t>
            </a:r>
          </a:p>
          <a:p>
            <a:r>
              <a:rPr lang="en-US" sz="1200" dirty="0" smtClean="0"/>
              <a:t>Action Buttons</a:t>
            </a:r>
          </a:p>
          <a:p>
            <a:r>
              <a:rPr lang="en-US" sz="1200" dirty="0" smtClean="0"/>
              <a:t>#FFA400 – orange/gold</a:t>
            </a:r>
          </a:p>
          <a:p>
            <a:r>
              <a:rPr lang="en-US" sz="1200" dirty="0" smtClean="0"/>
              <a:t>#0076A9 – blue</a:t>
            </a:r>
          </a:p>
          <a:p>
            <a:endParaRPr lang="en-US" sz="1200" dirty="0" smtClean="0"/>
          </a:p>
          <a:p>
            <a:r>
              <a:rPr lang="en-US" sz="1200" dirty="0" smtClean="0"/>
              <a:t>#4CC6F3 – Light Blue font</a:t>
            </a:r>
          </a:p>
          <a:p>
            <a:endParaRPr lang="en-US" dirty="0"/>
          </a:p>
        </p:txBody>
      </p:sp>
      <p:sp>
        <p:nvSpPr>
          <p:cNvPr id="4" name="Slide Number Placeholder 3"/>
          <p:cNvSpPr>
            <a:spLocks noGrp="1"/>
          </p:cNvSpPr>
          <p:nvPr>
            <p:ph type="sldNum" sz="quarter" idx="10"/>
          </p:nvPr>
        </p:nvSpPr>
        <p:spPr/>
        <p:txBody>
          <a:bodyPr/>
          <a:lstStyle/>
          <a:p>
            <a:fld id="{066571A6-CEA6-4785-AF21-40B6B19BE374}" type="slidenum">
              <a:rPr lang="en-US" smtClean="0"/>
              <a:pPr/>
              <a:t>7</a:t>
            </a:fld>
            <a:endParaRPr lang="en-US"/>
          </a:p>
        </p:txBody>
      </p:sp>
    </p:spTree>
    <p:extLst>
      <p:ext uri="{BB962C8B-B14F-4D97-AF65-F5344CB8AC3E}">
        <p14:creationId xmlns:p14="http://schemas.microsoft.com/office/powerpoint/2010/main" val="1480257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6571A6-CEA6-4785-AF21-40B6B19BE374}" type="slidenum">
              <a:rPr lang="en-US" smtClean="0"/>
              <a:pPr/>
              <a:t>12</a:t>
            </a:fld>
            <a:endParaRPr lang="en-US"/>
          </a:p>
        </p:txBody>
      </p:sp>
    </p:spTree>
    <p:extLst>
      <p:ext uri="{BB962C8B-B14F-4D97-AF65-F5344CB8AC3E}">
        <p14:creationId xmlns:p14="http://schemas.microsoft.com/office/powerpoint/2010/main" val="1576310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6571A6-CEA6-4785-AF21-40B6B19BE374}" type="slidenum">
              <a:rPr lang="en-US" smtClean="0"/>
              <a:pPr/>
              <a:t>13</a:t>
            </a:fld>
            <a:endParaRPr lang="en-US"/>
          </a:p>
        </p:txBody>
      </p:sp>
    </p:spTree>
    <p:extLst>
      <p:ext uri="{BB962C8B-B14F-4D97-AF65-F5344CB8AC3E}">
        <p14:creationId xmlns:p14="http://schemas.microsoft.com/office/powerpoint/2010/main" val="1882470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6571A6-CEA6-4785-AF21-40B6B19BE374}" type="slidenum">
              <a:rPr lang="en-US" smtClean="0"/>
              <a:pPr/>
              <a:t>20</a:t>
            </a:fld>
            <a:endParaRPr lang="en-US"/>
          </a:p>
        </p:txBody>
      </p:sp>
    </p:spTree>
    <p:extLst>
      <p:ext uri="{BB962C8B-B14F-4D97-AF65-F5344CB8AC3E}">
        <p14:creationId xmlns:p14="http://schemas.microsoft.com/office/powerpoint/2010/main" val="1599610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a:latin typeface="Century Gothic"/>
                <a:cs typeface="Century Gothic"/>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normAutofit/>
          </a:bodyPr>
          <a:lstStyle>
            <a:lvl1pPr marL="0" indent="0" algn="ctr">
              <a:buNone/>
              <a:defRPr sz="2400">
                <a:solidFill>
                  <a:schemeClr val="tx1">
                    <a:tint val="75000"/>
                  </a:schemeClr>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3870325" y="4767263"/>
            <a:ext cx="1095375" cy="274637"/>
          </a:xfrm>
          <a:prstGeom prst="rect">
            <a:avLst/>
          </a:prstGeom>
        </p:spPr>
        <p:txBody>
          <a:bodyPr/>
          <a:lstStyle>
            <a:lvl1pPr algn="ctr" fontAlgn="auto">
              <a:spcBef>
                <a:spcPts val="0"/>
              </a:spcBef>
              <a:spcAft>
                <a:spcPts val="0"/>
              </a:spcAft>
              <a:defRPr sz="800">
                <a:solidFill>
                  <a:schemeClr val="bg1">
                    <a:lumMod val="50000"/>
                  </a:schemeClr>
                </a:solidFill>
                <a:latin typeface="+mn-lt"/>
              </a:defRPr>
            </a:lvl1pPr>
          </a:lstStyle>
          <a:p>
            <a:pPr>
              <a:defRPr/>
            </a:pPr>
            <a:endParaRPr lang="en-US"/>
          </a:p>
        </p:txBody>
      </p:sp>
    </p:spTree>
    <p:extLst>
      <p:ext uri="{BB962C8B-B14F-4D97-AF65-F5344CB8AC3E}">
        <p14:creationId xmlns:p14="http://schemas.microsoft.com/office/powerpoint/2010/main" val="3363972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normAutofit/>
          </a:bodyPr>
          <a:lstStyle>
            <a:lvl1pPr algn="l">
              <a:defRPr sz="1800" b="1">
                <a:latin typeface="Century Gothic"/>
                <a:cs typeface="Century Gothic"/>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1800">
                <a:latin typeface="Century Gothic"/>
                <a:cs typeface="Century Gothic"/>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4025503"/>
            <a:ext cx="5486400" cy="603647"/>
          </a:xfrm>
        </p:spPr>
        <p:txBody>
          <a:bodyPr>
            <a:normAutofit/>
          </a:bodyPr>
          <a:lstStyle>
            <a:lvl1pPr marL="0" indent="0">
              <a:buNone/>
              <a:defRPr sz="1200">
                <a:latin typeface="Century Gothic"/>
                <a:cs typeface="Century Gothic"/>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16962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atin typeface="Century Gothic"/>
                <a:cs typeface="Century Gothic"/>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ormAutofit/>
          </a:bodyPr>
          <a:lstStyle>
            <a:lvl1pPr>
              <a:defRPr sz="1400">
                <a:latin typeface="Century Gothic"/>
                <a:cs typeface="Century Gothic"/>
              </a:defRPr>
            </a:lvl1pPr>
            <a:lvl2pPr>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597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normAutofit/>
          </a:bodyPr>
          <a:lstStyle>
            <a:lvl1pPr>
              <a:defRPr sz="2400">
                <a:latin typeface="Century Gothic"/>
                <a:cs typeface="Century Gothic"/>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normAutofit/>
          </a:bodyPr>
          <a:lstStyle>
            <a:lvl1pPr>
              <a:defRPr sz="2400">
                <a:latin typeface="Century Gothic"/>
                <a:cs typeface="Century Gothic"/>
              </a:defRPr>
            </a:lvl1pPr>
            <a:lvl2pPr>
              <a:defRPr sz="2000">
                <a:latin typeface="Century Gothic"/>
                <a:cs typeface="Century Gothic"/>
              </a:defRPr>
            </a:lvl2pPr>
            <a:lvl3pPr>
              <a:defRPr sz="1800">
                <a:latin typeface="Century Gothic"/>
                <a:cs typeface="Century Gothic"/>
              </a:defRPr>
            </a:lvl3pPr>
            <a:lvl4pPr>
              <a:defRPr sz="1600">
                <a:latin typeface="Century Gothic"/>
                <a:cs typeface="Century Gothic"/>
              </a:defRPr>
            </a:lvl4pPr>
            <a:lvl5pPr>
              <a:defRPr sz="1400">
                <a:latin typeface="Century Gothic"/>
                <a:cs typeface="Century Gothi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71244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563562"/>
          </a:xfrm>
        </p:spPr>
        <p:txBody>
          <a:bodyPr>
            <a:normAutofit/>
          </a:bodyPr>
          <a:lstStyle>
            <a:lvl1pPr algn="l">
              <a:defRPr sz="2400" b="1" i="0">
                <a:solidFill>
                  <a:srgbClr val="083A87"/>
                </a:solidFill>
                <a:latin typeface="Century Gothic"/>
                <a:cs typeface="Century Gothic"/>
              </a:defRPr>
            </a:lvl1pPr>
          </a:lstStyle>
          <a:p>
            <a:r>
              <a:rPr lang="en-US" dirty="0" smtClean="0"/>
              <a:t>Click to edit Master title style</a:t>
            </a:r>
            <a:endParaRPr lang="en-US" dirty="0"/>
          </a:p>
        </p:txBody>
      </p:sp>
      <p:sp>
        <p:nvSpPr>
          <p:cNvPr id="6" name="Content Placeholder 2"/>
          <p:cNvSpPr>
            <a:spLocks noGrp="1"/>
          </p:cNvSpPr>
          <p:nvPr>
            <p:ph idx="1"/>
          </p:nvPr>
        </p:nvSpPr>
        <p:spPr>
          <a:xfrm>
            <a:off x="457200" y="1066801"/>
            <a:ext cx="4023360" cy="3514884"/>
          </a:xfrm>
        </p:spPr>
        <p:txBody>
          <a:bodyPr/>
          <a:lstStyle>
            <a:lvl1pPr marL="228600" indent="-228600">
              <a:buClr>
                <a:srgbClr val="E97335"/>
              </a:buClr>
              <a:buSzPct val="90000"/>
              <a:buFont typeface="Wingdings" pitchFamily="2" charset="2"/>
              <a:buChar char=""/>
              <a:defRPr sz="1800" b="1" i="0">
                <a:latin typeface="Century Gothic"/>
                <a:cs typeface="Century Gothic"/>
              </a:defRPr>
            </a:lvl1pPr>
            <a:lvl2pPr marL="457200" indent="-228600">
              <a:buClr>
                <a:srgbClr val="E97335"/>
              </a:buClr>
              <a:buSzPct val="80000"/>
              <a:buFont typeface="Wingdings" pitchFamily="2" charset="2"/>
              <a:buChar char=""/>
              <a:defRPr sz="1600">
                <a:latin typeface="Century Gothic"/>
                <a:cs typeface="Century Gothic"/>
              </a:defRPr>
            </a:lvl2pPr>
            <a:lvl3pPr marL="685800" indent="-228600">
              <a:buClr>
                <a:srgbClr val="E97335"/>
              </a:buClr>
              <a:buSzPct val="80000"/>
              <a:buFont typeface="Wingdings" pitchFamily="2" charset="2"/>
              <a:buChar char=""/>
              <a:defRPr sz="1400">
                <a:latin typeface="Century Gothic"/>
                <a:cs typeface="Century Gothic"/>
              </a:defRPr>
            </a:lvl3pPr>
            <a:lvl4pPr marL="914400" indent="-228600">
              <a:buClr>
                <a:srgbClr val="E97335"/>
              </a:buClr>
              <a:buSzPct val="100000"/>
              <a:buFont typeface="Wingdings" pitchFamily="2" charset="2"/>
              <a:buChar char=""/>
              <a:defRPr sz="1200">
                <a:latin typeface="Century Gothic"/>
                <a:cs typeface="Century Gothic"/>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Content Placeholder 2"/>
          <p:cNvSpPr>
            <a:spLocks noGrp="1"/>
          </p:cNvSpPr>
          <p:nvPr>
            <p:ph idx="12"/>
          </p:nvPr>
        </p:nvSpPr>
        <p:spPr>
          <a:xfrm>
            <a:off x="4663440" y="1066801"/>
            <a:ext cx="4023360" cy="3514884"/>
          </a:xfrm>
        </p:spPr>
        <p:txBody>
          <a:bodyPr/>
          <a:lstStyle>
            <a:lvl1pPr marL="228600" indent="-228600">
              <a:buClr>
                <a:srgbClr val="E97335"/>
              </a:buClr>
              <a:buSzPct val="90000"/>
              <a:buFont typeface="Wingdings" pitchFamily="2" charset="2"/>
              <a:buChar char=""/>
              <a:defRPr sz="1800" b="1" i="0">
                <a:latin typeface="Century Gothic"/>
                <a:cs typeface="Century Gothic"/>
              </a:defRPr>
            </a:lvl1pPr>
            <a:lvl2pPr marL="457200" indent="-228600">
              <a:buClr>
                <a:srgbClr val="E97335"/>
              </a:buClr>
              <a:buSzPct val="80000"/>
              <a:buFont typeface="Wingdings" pitchFamily="2" charset="2"/>
              <a:buChar char=""/>
              <a:defRPr sz="1600">
                <a:latin typeface="Century Gothic"/>
                <a:cs typeface="Century Gothic"/>
              </a:defRPr>
            </a:lvl2pPr>
            <a:lvl3pPr marL="685800" indent="-228600">
              <a:buClr>
                <a:srgbClr val="E97335"/>
              </a:buClr>
              <a:buSzPct val="80000"/>
              <a:buFont typeface="Wingdings" pitchFamily="2" charset="2"/>
              <a:buChar char=""/>
              <a:defRPr sz="1400">
                <a:latin typeface="Century Gothic"/>
                <a:cs typeface="Century Gothic"/>
              </a:defRPr>
            </a:lvl3pPr>
            <a:lvl4pPr marL="914400" indent="-228600">
              <a:buClr>
                <a:srgbClr val="E97335"/>
              </a:buClr>
              <a:buSzPct val="100000"/>
              <a:buFont typeface="Wingdings" pitchFamily="2" charset="2"/>
              <a:buChar char=""/>
              <a:defRPr sz="1200">
                <a:latin typeface="Century Gothic"/>
                <a:cs typeface="Century Gothic"/>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772793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atin typeface="Century Gothic"/>
                <a:cs typeface="Century Gothic"/>
              </a:defRPr>
            </a:lvl1pPr>
          </a:lstStyle>
          <a:p>
            <a:r>
              <a:rPr lang="en-US" smtClean="0"/>
              <a:t>Click to edit Master title style</a:t>
            </a:r>
            <a:endParaRPr lang="en-US"/>
          </a:p>
        </p:txBody>
      </p:sp>
      <p:sp>
        <p:nvSpPr>
          <p:cNvPr id="3" name="Content Placeholder 2"/>
          <p:cNvSpPr>
            <a:spLocks noGrp="1"/>
          </p:cNvSpPr>
          <p:nvPr>
            <p:ph idx="1"/>
          </p:nvPr>
        </p:nvSpPr>
        <p:spPr>
          <a:xfrm>
            <a:off x="457200" y="1063229"/>
            <a:ext cx="8229600" cy="3531394"/>
          </a:xfrm>
        </p:spPr>
        <p:txBody>
          <a:bodyPr/>
          <a:lstStyle>
            <a:lvl1pPr>
              <a:defRPr>
                <a:latin typeface="Century Gothic"/>
                <a:cs typeface="Century Gothic"/>
              </a:defRPr>
            </a:lvl1pPr>
            <a:lvl2pPr>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4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l="61905" t="37813"/>
          <a:stretch>
            <a:fillRect/>
          </a:stretch>
        </p:blipFill>
        <p:spPr bwMode="auto">
          <a:xfrm>
            <a:off x="5661025" y="1944688"/>
            <a:ext cx="3482975"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p:cNvPicPr>
          <p:nvPr userDrawn="1"/>
        </p:nvPicPr>
        <p:blipFill>
          <a:blip r:embed="rId3">
            <a:extLst>
              <a:ext uri="{28A0092B-C50C-407E-A947-70E740481C1C}">
                <a14:useLocalDpi xmlns:a14="http://schemas.microsoft.com/office/drawing/2010/main" val="0"/>
              </a:ext>
            </a:extLst>
          </a:blip>
          <a:srcRect r="69206" b="78836"/>
          <a:stretch>
            <a:fillRect/>
          </a:stretch>
        </p:blipFill>
        <p:spPr bwMode="auto">
          <a:xfrm>
            <a:off x="0" y="0"/>
            <a:ext cx="28162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4403" y="3237060"/>
            <a:ext cx="7772400" cy="498009"/>
          </a:xfrm>
        </p:spPr>
        <p:txBody>
          <a:bodyPr anchor="t">
            <a:noAutofit/>
          </a:bodyPr>
          <a:lstStyle>
            <a:lvl1pPr algn="l">
              <a:defRPr sz="2800" b="1" cap="all" baseline="0">
                <a:solidFill>
                  <a:srgbClr val="083A87"/>
                </a:solidFill>
                <a:latin typeface="Century Gothic"/>
                <a:cs typeface="Century Gothic"/>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04403" y="2111560"/>
            <a:ext cx="7772400" cy="1125140"/>
          </a:xfrm>
        </p:spPr>
        <p:txBody>
          <a:bodyPr anchor="b">
            <a:normAutofit/>
          </a:bodyPr>
          <a:lstStyle>
            <a:lvl1pPr marL="0" indent="0">
              <a:buNone/>
              <a:defRPr sz="1800">
                <a:solidFill>
                  <a:srgbClr val="E45819"/>
                </a:solidFill>
                <a:latin typeface="Century Gothic"/>
                <a:cs typeface="Century Gothic"/>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960941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atin typeface="Century Gothic"/>
                <a:cs typeface="Century Gothic"/>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normAutofit/>
          </a:bodyPr>
          <a:lstStyle>
            <a:lvl1pPr>
              <a:defRPr sz="1600">
                <a:latin typeface="Century Gothic"/>
                <a:cs typeface="Century Gothic"/>
              </a:defRPr>
            </a:lvl1pPr>
            <a:lvl2pPr>
              <a:defRPr sz="1600">
                <a:latin typeface="Century Gothic"/>
                <a:cs typeface="Century Gothic"/>
              </a:defRPr>
            </a:lvl2pPr>
            <a:lvl3pPr>
              <a:defRPr sz="1600">
                <a:latin typeface="Century Gothic"/>
                <a:cs typeface="Century Gothic"/>
              </a:defRPr>
            </a:lvl3pPr>
            <a:lvl4pPr>
              <a:defRPr sz="1600">
                <a:latin typeface="Century Gothic"/>
                <a:cs typeface="Century Gothic"/>
              </a:defRPr>
            </a:lvl4pPr>
            <a:lvl5pPr>
              <a:defRPr sz="1600">
                <a:latin typeface="Century Gothic"/>
                <a:cs typeface="Century Gothic"/>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normAutofit/>
          </a:bodyPr>
          <a:lstStyle>
            <a:lvl1pPr>
              <a:defRPr sz="1600">
                <a:latin typeface="Century Gothic"/>
                <a:cs typeface="Century Gothic"/>
              </a:defRPr>
            </a:lvl1pPr>
            <a:lvl2pPr>
              <a:defRPr sz="1600">
                <a:latin typeface="Century Gothic"/>
                <a:cs typeface="Century Gothic"/>
              </a:defRPr>
            </a:lvl2pPr>
            <a:lvl3pPr>
              <a:defRPr sz="1600">
                <a:latin typeface="Century Gothic"/>
                <a:cs typeface="Century Gothic"/>
              </a:defRPr>
            </a:lvl3pPr>
            <a:lvl4pPr>
              <a:defRPr sz="1600">
                <a:latin typeface="Century Gothic"/>
                <a:cs typeface="Century Gothic"/>
              </a:defRPr>
            </a:lvl4pPr>
            <a:lvl5pPr>
              <a:defRPr sz="1600">
                <a:latin typeface="Century Gothic"/>
                <a:cs typeface="Century Gothic"/>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3639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atin typeface="Century Gothic"/>
                <a:cs typeface="Century Gothic"/>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1800" b="1">
                <a:latin typeface="Century Gothic"/>
                <a:cs typeface="Century Gothic"/>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1800" b="1">
                <a:latin typeface="Century Gothic"/>
                <a:cs typeface="Century Gothic"/>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9563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ubtitle 2"/>
          <p:cNvSpPr>
            <a:spLocks noGrp="1"/>
          </p:cNvSpPr>
          <p:nvPr>
            <p:ph type="subTitle" idx="1"/>
          </p:nvPr>
        </p:nvSpPr>
        <p:spPr>
          <a:xfrm>
            <a:off x="555060" y="1673979"/>
            <a:ext cx="6400800" cy="533400"/>
          </a:xfrm>
        </p:spPr>
        <p:txBody>
          <a:bodyPr>
            <a:normAutofit/>
          </a:bodyPr>
          <a:lstStyle>
            <a:lvl1pPr marL="0" indent="0" algn="l">
              <a:buNone/>
              <a:defRPr sz="2000" b="1" i="0">
                <a:solidFill>
                  <a:srgbClr val="083A87"/>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14"/>
          <p:cNvSpPr>
            <a:spLocks noGrp="1"/>
          </p:cNvSpPr>
          <p:nvPr>
            <p:ph type="body" sz="quarter" idx="13"/>
          </p:nvPr>
        </p:nvSpPr>
        <p:spPr>
          <a:xfrm>
            <a:off x="555060" y="2054979"/>
            <a:ext cx="6400800" cy="1219200"/>
          </a:xfrm>
        </p:spPr>
        <p:txBody>
          <a:bodyPr>
            <a:normAutofit/>
          </a:bodyPr>
          <a:lstStyle>
            <a:lvl1pPr>
              <a:buFontTx/>
              <a:buNone/>
              <a:defRPr sz="1100">
                <a:solidFill>
                  <a:schemeClr val="bg1">
                    <a:lumMod val="50000"/>
                  </a:schemeClr>
                </a:solidFill>
                <a:latin typeface="Century Gothic"/>
                <a:cs typeface="Century Gothic"/>
              </a:defRPr>
            </a:lvl1pPr>
          </a:lstStyle>
          <a:p>
            <a:pPr lvl="0"/>
            <a:r>
              <a:rPr lang="en-US" dirty="0" smtClean="0"/>
              <a:t>Click to edit Master text styles</a:t>
            </a:r>
          </a:p>
        </p:txBody>
      </p:sp>
    </p:spTree>
    <p:extLst>
      <p:ext uri="{BB962C8B-B14F-4D97-AF65-F5344CB8AC3E}">
        <p14:creationId xmlns:p14="http://schemas.microsoft.com/office/powerpoint/2010/main" val="103818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354013" y="1001713"/>
            <a:ext cx="8415337" cy="368300"/>
          </a:xfrm>
          <a:prstGeom prst="rect">
            <a:avLst/>
          </a:prstGeom>
          <a:noFill/>
        </p:spPr>
        <p:txBody>
          <a:bodyPr>
            <a:spAutoFit/>
          </a:bodyPr>
          <a:lstStyle/>
          <a:p>
            <a:pPr fontAlgn="auto">
              <a:spcBef>
                <a:spcPts val="0"/>
              </a:spcBef>
              <a:spcAft>
                <a:spcPts val="0"/>
              </a:spcAft>
              <a:defRPr/>
            </a:pPr>
            <a:r>
              <a:rPr lang="en-US" dirty="0">
                <a:solidFill>
                  <a:srgbClr val="E45819"/>
                </a:solidFill>
                <a:latin typeface="Century Gothic"/>
                <a:cs typeface="Century Gothic"/>
              </a:rPr>
              <a:t>Breaker Slide</a:t>
            </a:r>
          </a:p>
        </p:txBody>
      </p:sp>
      <p:sp>
        <p:nvSpPr>
          <p:cNvPr id="6" name="Content Placeholder 5"/>
          <p:cNvSpPr>
            <a:spLocks noGrp="1"/>
          </p:cNvSpPr>
          <p:nvPr>
            <p:ph sz="quarter" idx="13"/>
          </p:nvPr>
        </p:nvSpPr>
        <p:spPr>
          <a:xfrm>
            <a:off x="353183" y="1370543"/>
            <a:ext cx="8416463" cy="2853240"/>
          </a:xfrm>
        </p:spPr>
        <p:txBody>
          <a:bodyPr>
            <a:normAutofit/>
          </a:bodyPr>
          <a:lstStyle>
            <a:lvl1pPr>
              <a:defRPr sz="800">
                <a:solidFill>
                  <a:schemeClr val="tx1">
                    <a:lumMod val="65000"/>
                    <a:lumOff val="35000"/>
                  </a:schemeClr>
                </a:solidFill>
                <a:latin typeface="Century Gothic"/>
                <a:cs typeface="Century Gothic"/>
              </a:defRPr>
            </a:lvl1pPr>
            <a:lvl2pPr>
              <a:defRPr sz="800">
                <a:solidFill>
                  <a:schemeClr val="tx1">
                    <a:lumMod val="65000"/>
                    <a:lumOff val="35000"/>
                  </a:schemeClr>
                </a:solidFill>
                <a:latin typeface="Century Gothic"/>
                <a:cs typeface="Century Gothic"/>
              </a:defRPr>
            </a:lvl2pPr>
            <a:lvl3pPr>
              <a:defRPr sz="800">
                <a:solidFill>
                  <a:schemeClr val="tx1">
                    <a:lumMod val="65000"/>
                    <a:lumOff val="35000"/>
                  </a:schemeClr>
                </a:solidFill>
                <a:latin typeface="Century Gothic"/>
                <a:cs typeface="Century Gothic"/>
              </a:defRPr>
            </a:lvl3pPr>
            <a:lvl4pPr>
              <a:defRPr sz="800">
                <a:solidFill>
                  <a:schemeClr val="tx1">
                    <a:lumMod val="65000"/>
                    <a:lumOff val="35000"/>
                  </a:schemeClr>
                </a:solidFill>
                <a:latin typeface="Century Gothic"/>
                <a:cs typeface="Century Gothic"/>
              </a:defRPr>
            </a:lvl4pPr>
            <a:lvl5pPr>
              <a:defRPr sz="800">
                <a:solidFill>
                  <a:schemeClr val="tx1">
                    <a:lumMod val="65000"/>
                    <a:lumOff val="35000"/>
                  </a:schemeClr>
                </a:solidFill>
                <a:latin typeface="Century Gothic"/>
                <a:cs typeface="Century Gothi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7632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3">
            <a:extLst>
              <a:ext uri="{28A0092B-C50C-407E-A947-70E740481C1C}">
                <a14:useLocalDpi xmlns:a14="http://schemas.microsoft.com/office/drawing/2010/main" val="0"/>
              </a:ext>
            </a:extLst>
          </a:blip>
          <a:srcRect l="27638"/>
          <a:stretch>
            <a:fillRect/>
          </a:stretch>
        </p:blipFill>
        <p:spPr bwMode="auto">
          <a:xfrm>
            <a:off x="2527300" y="0"/>
            <a:ext cx="66167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userDrawn="1"/>
        </p:nvSpPr>
        <p:spPr>
          <a:xfrm>
            <a:off x="2957513" y="587375"/>
            <a:ext cx="3898900" cy="595313"/>
          </a:xfrm>
          <a:prstGeom prst="rect">
            <a:avLst/>
          </a:prstGeom>
        </p:spPr>
        <p:txBody>
          <a:bodyPr anchor="b">
            <a:normAutofit lnSpcReduction="10000"/>
          </a:bodyPr>
          <a:lstStyle>
            <a:lvl1pPr algn="l" defTabSz="457200" rtl="0" eaLnBrk="1" latinLnBrk="0" hangingPunct="1">
              <a:spcBef>
                <a:spcPct val="0"/>
              </a:spcBef>
              <a:buNone/>
              <a:defRPr sz="2000" b="1" i="0" kern="1200">
                <a:solidFill>
                  <a:srgbClr val="FFFFFF"/>
                </a:solidFill>
                <a:latin typeface="Microsoft Sans Serif"/>
                <a:ea typeface="+mj-ea"/>
                <a:cs typeface="Microsoft Sans Serif"/>
              </a:defRPr>
            </a:lvl1pPr>
          </a:lstStyle>
          <a:p>
            <a:pPr fontAlgn="auto">
              <a:spcAft>
                <a:spcPts val="0"/>
              </a:spcAft>
              <a:defRPr/>
            </a:pPr>
            <a:r>
              <a:rPr lang="en-US" sz="3600" dirty="0" smtClean="0">
                <a:latin typeface="Century Gothic"/>
                <a:cs typeface="Century Gothic"/>
              </a:rPr>
              <a:t>Thank You</a:t>
            </a:r>
            <a:endParaRPr lang="en-US" sz="3600" dirty="0">
              <a:latin typeface="Century Gothic"/>
              <a:cs typeface="Century Gothic"/>
            </a:endParaRPr>
          </a:p>
        </p:txBody>
      </p:sp>
      <p:sp>
        <p:nvSpPr>
          <p:cNvPr id="4" name="Title 1"/>
          <p:cNvSpPr>
            <a:spLocks noGrp="1"/>
          </p:cNvSpPr>
          <p:nvPr>
            <p:ph type="title"/>
          </p:nvPr>
        </p:nvSpPr>
        <p:spPr>
          <a:xfrm>
            <a:off x="2956913" y="1233494"/>
            <a:ext cx="3986777" cy="871538"/>
          </a:xfrm>
        </p:spPr>
        <p:txBody>
          <a:bodyPr anchor="t">
            <a:normAutofit/>
          </a:bodyPr>
          <a:lstStyle>
            <a:lvl1pPr algn="l">
              <a:defRPr sz="800" b="0" i="0">
                <a:solidFill>
                  <a:srgbClr val="FFFFFF"/>
                </a:solidFill>
                <a:latin typeface="Century Gothic"/>
                <a:cs typeface="Century Gothic"/>
              </a:defRPr>
            </a:lvl1pPr>
          </a:lstStyle>
          <a:p>
            <a:r>
              <a:rPr lang="en-US" smtClean="0"/>
              <a:t>Click to edit Master title style</a:t>
            </a:r>
            <a:endParaRPr lang="en-US" dirty="0"/>
          </a:p>
        </p:txBody>
      </p:sp>
    </p:spTree>
    <p:extLst>
      <p:ext uri="{BB962C8B-B14F-4D97-AF65-F5344CB8AC3E}">
        <p14:creationId xmlns:p14="http://schemas.microsoft.com/office/powerpoint/2010/main" val="147299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normAutofit/>
          </a:bodyPr>
          <a:lstStyle>
            <a:lvl1pPr algn="l">
              <a:defRPr sz="2400" b="1">
                <a:latin typeface="Century Gothic"/>
                <a:cs typeface="Century Gothic"/>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8"/>
            <a:ext cx="5111750" cy="4389835"/>
          </a:xfrm>
        </p:spPr>
        <p:txBody>
          <a:bodyPr>
            <a:normAutofit/>
          </a:bodyPr>
          <a:lstStyle>
            <a:lvl1pPr>
              <a:defRPr sz="20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076326"/>
            <a:ext cx="3008313" cy="3518297"/>
          </a:xfrm>
        </p:spPr>
        <p:txBody>
          <a:bodyPr>
            <a:normAutofit/>
          </a:bodyPr>
          <a:lstStyle>
            <a:lvl1pPr marL="0" indent="0">
              <a:buNone/>
              <a:defRPr sz="1200">
                <a:latin typeface="Century Gothic"/>
                <a:cs typeface="Century Gothic"/>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3183730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TextBox 6"/>
          <p:cNvSpPr txBox="1"/>
          <p:nvPr userDrawn="1"/>
        </p:nvSpPr>
        <p:spPr>
          <a:xfrm>
            <a:off x="0" y="4875213"/>
            <a:ext cx="1571625" cy="215900"/>
          </a:xfrm>
          <a:prstGeom prst="rect">
            <a:avLst/>
          </a:prstGeom>
          <a:noFill/>
        </p:spPr>
        <p:txBody>
          <a:bodyPr>
            <a:spAutoFit/>
          </a:bodyPr>
          <a:lstStyle/>
          <a:p>
            <a:pPr fontAlgn="auto">
              <a:spcBef>
                <a:spcPts val="0"/>
              </a:spcBef>
              <a:spcAft>
                <a:spcPts val="0"/>
              </a:spcAft>
              <a:defRPr/>
            </a:pPr>
            <a:r>
              <a:rPr lang="en-US" sz="800" dirty="0">
                <a:solidFill>
                  <a:schemeClr val="tx1">
                    <a:lumMod val="50000"/>
                    <a:lumOff val="50000"/>
                  </a:schemeClr>
                </a:solidFill>
                <a:latin typeface="Calibri"/>
                <a:cs typeface="Calibri"/>
              </a:rPr>
              <a:t>©Alliance Global Services </a:t>
            </a:r>
            <a:r>
              <a:rPr lang="en-US" sz="800" dirty="0">
                <a:solidFill>
                  <a:schemeClr val="accent6">
                    <a:lumMod val="75000"/>
                  </a:schemeClr>
                </a:solidFill>
                <a:latin typeface="Calibri"/>
                <a:cs typeface="Calibri"/>
              </a:rPr>
              <a:t>2015</a:t>
            </a:r>
          </a:p>
        </p:txBody>
      </p:sp>
      <p:sp>
        <p:nvSpPr>
          <p:cNvPr id="9" name="Slide Number Placeholder 5"/>
          <p:cNvSpPr txBox="1">
            <a:spLocks/>
          </p:cNvSpPr>
          <p:nvPr userDrawn="1"/>
        </p:nvSpPr>
        <p:spPr bwMode="auto">
          <a:xfrm>
            <a:off x="8702675" y="4892675"/>
            <a:ext cx="344488" cy="123825"/>
          </a:xfrm>
          <a:prstGeom prst="rect">
            <a:avLst/>
          </a:prstGeom>
          <a:noFill/>
          <a:ln w="9525">
            <a:noFill/>
            <a:miter lim="800000"/>
            <a:headEnd/>
            <a:tailEnd/>
          </a:ln>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r"/>
            <a:fld id="{05F0C3CC-19F2-4EE5-BE01-A0C8DEBFC3B9}" type="slidenum">
              <a:rPr lang="en-US" sz="800">
                <a:solidFill>
                  <a:schemeClr val="bg1"/>
                </a:solidFill>
              </a:rPr>
              <a:pPr algn="r"/>
              <a:t>‹#›</a:t>
            </a:fld>
            <a:endParaRPr lang="en-US" sz="800">
              <a:solidFill>
                <a:schemeClr val="bg1"/>
              </a:solidFill>
            </a:endParaRPr>
          </a:p>
        </p:txBody>
      </p:sp>
      <p:sp>
        <p:nvSpPr>
          <p:cNvPr id="6" name="TextBox 5"/>
          <p:cNvSpPr txBox="1"/>
          <p:nvPr userDrawn="1"/>
        </p:nvSpPr>
        <p:spPr>
          <a:xfrm>
            <a:off x="7007225" y="4875213"/>
            <a:ext cx="1695450" cy="215900"/>
          </a:xfrm>
          <a:prstGeom prst="rect">
            <a:avLst/>
          </a:prstGeom>
          <a:noFill/>
        </p:spPr>
        <p:txBody>
          <a:bodyPr lIns="0" rIns="0">
            <a:spAutoFit/>
          </a:bodyPr>
          <a:lstStyle/>
          <a:p>
            <a:pPr algn="r" fontAlgn="auto">
              <a:spcBef>
                <a:spcPts val="0"/>
              </a:spcBef>
              <a:spcAft>
                <a:spcPts val="0"/>
              </a:spcAft>
              <a:defRPr/>
            </a:pPr>
            <a:r>
              <a:rPr lang="en-US" sz="800" dirty="0">
                <a:solidFill>
                  <a:schemeClr val="tx1">
                    <a:lumMod val="50000"/>
                    <a:lumOff val="50000"/>
                  </a:schemeClr>
                </a:solidFill>
                <a:latin typeface="Calibri"/>
                <a:cs typeface="Calibri"/>
              </a:rPr>
              <a:t>Confidential</a:t>
            </a:r>
          </a:p>
        </p:txBody>
      </p:sp>
    </p:spTree>
  </p:cSld>
  <p:clrMap bg1="lt1" tx1="dk1" bg2="lt2" tx2="dk2" accent1="accent1" accent2="accent2" accent3="accent3" accent4="accent4" accent5="accent5" accent6="accent6" hlink="hlink" folHlink="folHlink"/>
  <p:sldLayoutIdLst>
    <p:sldLayoutId id="2147483687" r:id="rId1"/>
    <p:sldLayoutId id="2147483678" r:id="rId2"/>
    <p:sldLayoutId id="2147483688" r:id="rId3"/>
    <p:sldLayoutId id="2147483679" r:id="rId4"/>
    <p:sldLayoutId id="2147483680" r:id="rId5"/>
    <p:sldLayoutId id="2147483681" r:id="rId6"/>
    <p:sldLayoutId id="2147483689" r:id="rId7"/>
    <p:sldLayoutId id="2147483690" r:id="rId8"/>
    <p:sldLayoutId id="2147483682" r:id="rId9"/>
    <p:sldLayoutId id="2147483683" r:id="rId10"/>
    <p:sldLayoutId id="2147483684" r:id="rId11"/>
    <p:sldLayoutId id="2147483685" r:id="rId12"/>
    <p:sldLayoutId id="2147483686" r:id="rId13"/>
  </p:sldLayoutIdLst>
  <p:hf hdr="0" ftr="0" dt="0"/>
  <p:txStyles>
    <p:titleStyle>
      <a:lvl1pPr algn="l" defTabSz="457200" rtl="0" fontAlgn="base">
        <a:spcBef>
          <a:spcPct val="0"/>
        </a:spcBef>
        <a:spcAft>
          <a:spcPct val="0"/>
        </a:spcAft>
        <a:defRPr sz="2400" b="1" kern="1200">
          <a:solidFill>
            <a:srgbClr val="083A87"/>
          </a:solidFill>
          <a:latin typeface="Century Gothic"/>
          <a:ea typeface="Century Gothic" panose="020B0502020202020204" pitchFamily="34" charset="0"/>
          <a:cs typeface="Century Gothic"/>
        </a:defRPr>
      </a:lvl1pPr>
      <a:lvl2pPr algn="l" defTabSz="457200" rtl="0" fontAlgn="base">
        <a:spcBef>
          <a:spcPct val="0"/>
        </a:spcBef>
        <a:spcAft>
          <a:spcPct val="0"/>
        </a:spcAft>
        <a:defRPr sz="2400" b="1">
          <a:solidFill>
            <a:srgbClr val="083A87"/>
          </a:solidFill>
          <a:latin typeface="Century Gothic" panose="020B0502020202020204" pitchFamily="34" charset="0"/>
          <a:ea typeface="Century Gothic" panose="020B0502020202020204" pitchFamily="34" charset="0"/>
          <a:cs typeface="Century Gothic" panose="020B0502020202020204" pitchFamily="34" charset="0"/>
        </a:defRPr>
      </a:lvl2pPr>
      <a:lvl3pPr algn="l" defTabSz="457200" rtl="0" fontAlgn="base">
        <a:spcBef>
          <a:spcPct val="0"/>
        </a:spcBef>
        <a:spcAft>
          <a:spcPct val="0"/>
        </a:spcAft>
        <a:defRPr sz="2400" b="1">
          <a:solidFill>
            <a:srgbClr val="083A87"/>
          </a:solidFill>
          <a:latin typeface="Century Gothic" panose="020B0502020202020204" pitchFamily="34" charset="0"/>
          <a:ea typeface="Century Gothic" panose="020B0502020202020204" pitchFamily="34" charset="0"/>
          <a:cs typeface="Century Gothic" panose="020B0502020202020204" pitchFamily="34" charset="0"/>
        </a:defRPr>
      </a:lvl3pPr>
      <a:lvl4pPr algn="l" defTabSz="457200" rtl="0" fontAlgn="base">
        <a:spcBef>
          <a:spcPct val="0"/>
        </a:spcBef>
        <a:spcAft>
          <a:spcPct val="0"/>
        </a:spcAft>
        <a:defRPr sz="2400" b="1">
          <a:solidFill>
            <a:srgbClr val="083A87"/>
          </a:solidFill>
          <a:latin typeface="Century Gothic" panose="020B0502020202020204" pitchFamily="34" charset="0"/>
          <a:ea typeface="Century Gothic" panose="020B0502020202020204" pitchFamily="34" charset="0"/>
          <a:cs typeface="Century Gothic" panose="020B0502020202020204" pitchFamily="34" charset="0"/>
        </a:defRPr>
      </a:lvl4pPr>
      <a:lvl5pPr algn="l" defTabSz="457200" rtl="0" fontAlgn="base">
        <a:spcBef>
          <a:spcPct val="0"/>
        </a:spcBef>
        <a:spcAft>
          <a:spcPct val="0"/>
        </a:spcAft>
        <a:defRPr sz="2400" b="1">
          <a:solidFill>
            <a:srgbClr val="083A87"/>
          </a:solidFill>
          <a:latin typeface="Century Gothic" panose="020B0502020202020204" pitchFamily="34" charset="0"/>
          <a:ea typeface="Century Gothic" panose="020B0502020202020204" pitchFamily="34" charset="0"/>
          <a:cs typeface="Century Gothic" panose="020B0502020202020204" pitchFamily="34" charset="0"/>
        </a:defRPr>
      </a:lvl5pPr>
      <a:lvl6pPr marL="457200" algn="l" defTabSz="457200" rtl="0" fontAlgn="base">
        <a:spcBef>
          <a:spcPct val="0"/>
        </a:spcBef>
        <a:spcAft>
          <a:spcPct val="0"/>
        </a:spcAft>
        <a:defRPr sz="2400" b="1">
          <a:solidFill>
            <a:srgbClr val="083A87"/>
          </a:solidFill>
          <a:latin typeface="Century Gothic" panose="020B0502020202020204" pitchFamily="34" charset="0"/>
          <a:ea typeface="Century Gothic" panose="020B0502020202020204" pitchFamily="34" charset="0"/>
          <a:cs typeface="Century Gothic" panose="020B0502020202020204" pitchFamily="34" charset="0"/>
        </a:defRPr>
      </a:lvl6pPr>
      <a:lvl7pPr marL="914400" algn="l" defTabSz="457200" rtl="0" fontAlgn="base">
        <a:spcBef>
          <a:spcPct val="0"/>
        </a:spcBef>
        <a:spcAft>
          <a:spcPct val="0"/>
        </a:spcAft>
        <a:defRPr sz="2400" b="1">
          <a:solidFill>
            <a:srgbClr val="083A87"/>
          </a:solidFill>
          <a:latin typeface="Century Gothic" panose="020B0502020202020204" pitchFamily="34" charset="0"/>
          <a:ea typeface="Century Gothic" panose="020B0502020202020204" pitchFamily="34" charset="0"/>
          <a:cs typeface="Century Gothic" panose="020B0502020202020204" pitchFamily="34" charset="0"/>
        </a:defRPr>
      </a:lvl7pPr>
      <a:lvl8pPr marL="1371600" algn="l" defTabSz="457200" rtl="0" fontAlgn="base">
        <a:spcBef>
          <a:spcPct val="0"/>
        </a:spcBef>
        <a:spcAft>
          <a:spcPct val="0"/>
        </a:spcAft>
        <a:defRPr sz="2400" b="1">
          <a:solidFill>
            <a:srgbClr val="083A87"/>
          </a:solidFill>
          <a:latin typeface="Century Gothic" panose="020B0502020202020204" pitchFamily="34" charset="0"/>
          <a:ea typeface="Century Gothic" panose="020B0502020202020204" pitchFamily="34" charset="0"/>
          <a:cs typeface="Century Gothic" panose="020B0502020202020204" pitchFamily="34" charset="0"/>
        </a:defRPr>
      </a:lvl8pPr>
      <a:lvl9pPr marL="1828800" algn="l" defTabSz="457200" rtl="0" fontAlgn="base">
        <a:spcBef>
          <a:spcPct val="0"/>
        </a:spcBef>
        <a:spcAft>
          <a:spcPct val="0"/>
        </a:spcAft>
        <a:defRPr sz="2400" b="1">
          <a:solidFill>
            <a:srgbClr val="083A87"/>
          </a:solidFill>
          <a:latin typeface="Century Gothic" panose="020B0502020202020204" pitchFamily="34" charset="0"/>
          <a:ea typeface="Century Gothic" panose="020B0502020202020204" pitchFamily="34" charset="0"/>
          <a:cs typeface="Century Gothic" panose="020B050202020202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2000" kern="1200">
          <a:solidFill>
            <a:srgbClr val="7F7F7F"/>
          </a:solidFill>
          <a:latin typeface="Century Gothic"/>
          <a:ea typeface="Century Gothic" panose="020B0502020202020204" pitchFamily="34" charset="0"/>
          <a:cs typeface="Century Gothic"/>
        </a:defRPr>
      </a:lvl1pPr>
      <a:lvl2pPr marL="742950" indent="-285750" algn="l" defTabSz="457200" rtl="0" fontAlgn="base">
        <a:spcBef>
          <a:spcPct val="20000"/>
        </a:spcBef>
        <a:spcAft>
          <a:spcPct val="0"/>
        </a:spcAft>
        <a:buFont typeface="Arial" panose="020B0604020202020204" pitchFamily="34" charset="0"/>
        <a:buChar char="–"/>
        <a:defRPr kern="1200">
          <a:solidFill>
            <a:srgbClr val="7F7F7F"/>
          </a:solidFill>
          <a:latin typeface="Century Gothic"/>
          <a:ea typeface="Century Gothic" panose="020B0502020202020204" pitchFamily="34" charset="0"/>
          <a:cs typeface="Century Gothic"/>
        </a:defRPr>
      </a:lvl2pPr>
      <a:lvl3pPr marL="1143000" indent="-228600" algn="l" defTabSz="457200" rtl="0" fontAlgn="base">
        <a:spcBef>
          <a:spcPct val="20000"/>
        </a:spcBef>
        <a:spcAft>
          <a:spcPct val="0"/>
        </a:spcAft>
        <a:buFont typeface="Arial" panose="020B0604020202020204" pitchFamily="34" charset="0"/>
        <a:buChar char="•"/>
        <a:defRPr sz="1600" kern="1200">
          <a:solidFill>
            <a:srgbClr val="7F7F7F"/>
          </a:solidFill>
          <a:latin typeface="Century Gothic"/>
          <a:ea typeface="Century Gothic" panose="020B0502020202020204" pitchFamily="34" charset="0"/>
          <a:cs typeface="Century Gothic"/>
        </a:defRPr>
      </a:lvl3pPr>
      <a:lvl4pPr marL="1600200" indent="-228600" algn="l" defTabSz="457200" rtl="0" fontAlgn="base">
        <a:spcBef>
          <a:spcPct val="20000"/>
        </a:spcBef>
        <a:spcAft>
          <a:spcPct val="0"/>
        </a:spcAft>
        <a:buFont typeface="Arial" panose="020B0604020202020204" pitchFamily="34" charset="0"/>
        <a:buChar char="–"/>
        <a:defRPr sz="1400" kern="1200">
          <a:solidFill>
            <a:srgbClr val="7F7F7F"/>
          </a:solidFill>
          <a:latin typeface="Century Gothic"/>
          <a:ea typeface="Century Gothic" panose="020B0502020202020204" pitchFamily="34" charset="0"/>
          <a:cs typeface="Century Gothic"/>
        </a:defRPr>
      </a:lvl4pPr>
      <a:lvl5pPr marL="2057400" indent="-228600" algn="l" defTabSz="457200" rtl="0" fontAlgn="base">
        <a:spcBef>
          <a:spcPct val="20000"/>
        </a:spcBef>
        <a:spcAft>
          <a:spcPct val="0"/>
        </a:spcAft>
        <a:buFont typeface="Arial" panose="020B0604020202020204" pitchFamily="34" charset="0"/>
        <a:buChar char="»"/>
        <a:defRPr sz="1200" kern="1200">
          <a:solidFill>
            <a:srgbClr val="7F7F7F"/>
          </a:solidFill>
          <a:latin typeface="Century Gothic"/>
          <a:ea typeface="Century Gothic" panose="020B0502020202020204" pitchFamily="34" charset="0"/>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 Id="rId3"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g"/><Relationship Id="rId5" Type="http://schemas.openxmlformats.org/officeDocument/2006/relationships/image" Target="../media/image12.jp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433" y="1680562"/>
            <a:ext cx="2673426" cy="970004"/>
          </a:xfrm>
          <a:prstGeom prst="rect">
            <a:avLst/>
          </a:prstGeom>
        </p:spPr>
      </p:pic>
      <p:sp>
        <p:nvSpPr>
          <p:cNvPr id="6147" name="Subtitle 8"/>
          <p:cNvSpPr>
            <a:spLocks noGrp="1"/>
          </p:cNvSpPr>
          <p:nvPr>
            <p:ph type="subTitle" idx="1"/>
          </p:nvPr>
        </p:nvSpPr>
        <p:spPr>
          <a:xfrm>
            <a:off x="457200" y="3236445"/>
            <a:ext cx="6400800" cy="904875"/>
          </a:xfrm>
        </p:spPr>
        <p:txBody>
          <a:bodyPr/>
          <a:lstStyle/>
          <a:p>
            <a:r>
              <a:rPr lang="en-US" sz="2000" dirty="0" smtClean="0">
                <a:latin typeface="Century Gothic" panose="020B0502020202020204" pitchFamily="34" charset="0"/>
                <a:cs typeface="Century Gothic" panose="020B0502020202020204" pitchFamily="34" charset="0"/>
              </a:rPr>
              <a:t>Design Patterns</a:t>
            </a:r>
          </a:p>
          <a:p>
            <a:endParaRPr lang="en-US" dirty="0" smtClean="0">
              <a:latin typeface="Century Gothic" panose="020B0502020202020204" pitchFamily="34" charset="0"/>
              <a:cs typeface="Century Gothic" panose="020B0502020202020204" pitchFamily="34" charset="0"/>
            </a:endParaRPr>
          </a:p>
          <a:p>
            <a:endParaRPr lang="en-US" dirty="0" smtClean="0">
              <a:latin typeface="Century Gothic" panose="020B0502020202020204" pitchFamily="34" charset="0"/>
              <a:cs typeface="Century Gothic" panose="020B0502020202020204" pitchFamily="34" charset="0"/>
            </a:endParaRPr>
          </a:p>
        </p:txBody>
      </p:sp>
      <p:sp>
        <p:nvSpPr>
          <p:cNvPr id="5" name="Title 7"/>
          <p:cNvSpPr>
            <a:spLocks noGrp="1"/>
          </p:cNvSpPr>
          <p:nvPr>
            <p:ph type="ctrTitle"/>
          </p:nvPr>
        </p:nvSpPr>
        <p:spPr>
          <a:xfrm>
            <a:off x="457200" y="2619375"/>
            <a:ext cx="7772400" cy="496888"/>
          </a:xfrm>
        </p:spPr>
        <p:txBody>
          <a:bodyPr>
            <a:normAutofit fontScale="90000"/>
          </a:bodyPr>
          <a:lstStyle/>
          <a:p>
            <a:r>
              <a:rPr lang="en-US" cap="none" dirty="0" err="1" smtClean="0"/>
              <a:t>ISOnet</a:t>
            </a:r>
            <a:r>
              <a:rPr lang="en-US" cap="none" dirty="0" smtClean="0"/>
              <a:t> Redesign	</a:t>
            </a:r>
            <a:endParaRPr lang="en-US" cap="none"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Landing pages (primary and secondary)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428" y="843288"/>
            <a:ext cx="4572000" cy="3802838"/>
          </a:xfrm>
          <a:prstGeom prst="rect">
            <a:avLst/>
          </a:prstGeom>
        </p:spPr>
      </p:pic>
      <p:sp>
        <p:nvSpPr>
          <p:cNvPr id="5" name="Right Brace 4"/>
          <p:cNvSpPr/>
          <p:nvPr/>
        </p:nvSpPr>
        <p:spPr>
          <a:xfrm>
            <a:off x="4694549" y="1592085"/>
            <a:ext cx="98037" cy="1415066"/>
          </a:xfrm>
          <a:prstGeom prst="rightBrace">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6" name="TextBox 5"/>
          <p:cNvSpPr txBox="1"/>
          <p:nvPr/>
        </p:nvSpPr>
        <p:spPr>
          <a:xfrm>
            <a:off x="4754879" y="2191896"/>
            <a:ext cx="466794" cy="215444"/>
          </a:xfrm>
          <a:prstGeom prst="rect">
            <a:avLst/>
          </a:prstGeom>
          <a:noFill/>
        </p:spPr>
        <p:txBody>
          <a:bodyPr wrap="none" rtlCol="0">
            <a:spAutoFit/>
          </a:bodyPr>
          <a:lstStyle/>
          <a:p>
            <a:r>
              <a:rPr lang="en-US" sz="800" dirty="0" smtClean="0">
                <a:latin typeface="Helvetica Neue Light" charset="0"/>
                <a:ea typeface="Helvetica Neue Light" charset="0"/>
                <a:cs typeface="Helvetica Neue Light" charset="0"/>
              </a:rPr>
              <a:t>500px</a:t>
            </a:r>
            <a:endParaRPr lang="en-US" sz="800" dirty="0">
              <a:latin typeface="Helvetica Neue Light" charset="0"/>
              <a:ea typeface="Helvetica Neue Light" charset="0"/>
              <a:cs typeface="Helvetica Neue Light" charset="0"/>
            </a:endParaRPr>
          </a:p>
        </p:txBody>
      </p:sp>
      <p:sp>
        <p:nvSpPr>
          <p:cNvPr id="7" name="Off-page Connector 6"/>
          <p:cNvSpPr/>
          <p:nvPr/>
        </p:nvSpPr>
        <p:spPr>
          <a:xfrm rot="16200000">
            <a:off x="316428" y="1700538"/>
            <a:ext cx="228600" cy="228600"/>
          </a:xfrm>
          <a:prstGeom prst="flowChartOffpageConnector">
            <a:avLst/>
          </a:prstGeom>
          <a:solidFill>
            <a:srgbClr val="EB6E1F"/>
          </a:solidFill>
          <a:ln w="3175">
            <a:solidFill>
              <a:schemeClr val="bg1"/>
            </a:solidFill>
          </a:ln>
          <a:effectLst>
            <a:outerShdw blurRad="38100" dist="25400" dir="2700000" algn="tl" rotWithShape="0">
              <a:prstClr val="black">
                <a:alpha val="34000"/>
              </a:prstClr>
            </a:outerShdw>
          </a:effectLst>
        </p:spPr>
        <p:style>
          <a:lnRef idx="2">
            <a:schemeClr val="accent1"/>
          </a:lnRef>
          <a:fillRef idx="1">
            <a:schemeClr val="lt1"/>
          </a:fillRef>
          <a:effectRef idx="0">
            <a:schemeClr val="accent1"/>
          </a:effectRef>
          <a:fontRef idx="minor">
            <a:schemeClr val="dk1"/>
          </a:fontRef>
        </p:style>
        <p:txBody>
          <a:bodyPr vert="vert" rtlCol="0" anchor="ctr"/>
          <a:lstStyle/>
          <a:p>
            <a:pPr algn="ctr"/>
            <a:r>
              <a:rPr lang="en-US" sz="1000" dirty="0">
                <a:solidFill>
                  <a:schemeClr val="bg1"/>
                </a:solidFill>
                <a:latin typeface="Helvetica Neue Light" charset="0"/>
                <a:ea typeface="Helvetica Neue Light" charset="0"/>
                <a:cs typeface="Helvetica Neue Light" charset="0"/>
              </a:rPr>
              <a:t>1</a:t>
            </a:r>
          </a:p>
        </p:txBody>
      </p:sp>
      <p:sp>
        <p:nvSpPr>
          <p:cNvPr id="8" name="TextBox 7"/>
          <p:cNvSpPr txBox="1"/>
          <p:nvPr/>
        </p:nvSpPr>
        <p:spPr>
          <a:xfrm>
            <a:off x="5427406" y="920459"/>
            <a:ext cx="3472475" cy="3477875"/>
          </a:xfrm>
          <a:prstGeom prst="rect">
            <a:avLst/>
          </a:prstGeom>
          <a:noFill/>
        </p:spPr>
        <p:txBody>
          <a:bodyPr wrap="square" rtlCol="0">
            <a:spAutoFit/>
          </a:bodyPr>
          <a:lstStyle/>
          <a:p>
            <a:r>
              <a:rPr lang="en-US" sz="1100" dirty="0" smtClean="0">
                <a:solidFill>
                  <a:schemeClr val="tx1">
                    <a:lumMod val="50000"/>
                    <a:lumOff val="50000"/>
                  </a:schemeClr>
                </a:solidFill>
                <a:latin typeface="Century Gothic" charset="0"/>
                <a:ea typeface="Century Gothic" charset="0"/>
                <a:cs typeface="Century Gothic" charset="0"/>
              </a:rPr>
              <a:t>Primary and secondary landing pages utilize a banner (1) image typically consisting of approved photo images screened in Verisk blue. The image should scale accordingly with a dark blue background color fade into the photo edges. The photo should not have hard edges.</a:t>
            </a:r>
          </a:p>
          <a:p>
            <a:endParaRPr lang="en-US" sz="1100" dirty="0">
              <a:solidFill>
                <a:schemeClr val="tx1">
                  <a:lumMod val="50000"/>
                  <a:lumOff val="50000"/>
                </a:schemeClr>
              </a:solidFill>
              <a:latin typeface="Century Gothic" charset="0"/>
              <a:ea typeface="Century Gothic" charset="0"/>
              <a:cs typeface="Century Gothic" charset="0"/>
            </a:endParaRPr>
          </a:p>
          <a:p>
            <a:r>
              <a:rPr lang="en-US" sz="1100" dirty="0" smtClean="0">
                <a:solidFill>
                  <a:schemeClr val="tx1">
                    <a:lumMod val="50000"/>
                    <a:lumOff val="50000"/>
                  </a:schemeClr>
                </a:solidFill>
                <a:latin typeface="Century Gothic" charset="0"/>
                <a:ea typeface="Century Gothic" charset="0"/>
                <a:cs typeface="Century Gothic" charset="0"/>
              </a:rPr>
              <a:t>Content used in the banner may vary per page. The </a:t>
            </a:r>
            <a:r>
              <a:rPr lang="en-US" sz="1100" dirty="0" err="1" smtClean="0">
                <a:solidFill>
                  <a:schemeClr val="tx1">
                    <a:lumMod val="50000"/>
                    <a:lumOff val="50000"/>
                  </a:schemeClr>
                </a:solidFill>
                <a:latin typeface="Century Gothic" charset="0"/>
                <a:ea typeface="Century Gothic" charset="0"/>
                <a:cs typeface="Century Gothic" charset="0"/>
              </a:rPr>
              <a:t>ISOnet</a:t>
            </a:r>
            <a:r>
              <a:rPr lang="en-US" sz="1100" dirty="0" smtClean="0">
                <a:solidFill>
                  <a:schemeClr val="tx1">
                    <a:lumMod val="50000"/>
                    <a:lumOff val="50000"/>
                  </a:schemeClr>
                </a:solidFill>
                <a:latin typeface="Century Gothic" charset="0"/>
                <a:ea typeface="Century Gothic" charset="0"/>
                <a:cs typeface="Century Gothic" charset="0"/>
              </a:rPr>
              <a:t> home page emphasized Global Search, where the Emerging </a:t>
            </a:r>
            <a:r>
              <a:rPr lang="en-US" sz="1100" dirty="0">
                <a:solidFill>
                  <a:schemeClr val="tx1">
                    <a:lumMod val="50000"/>
                    <a:lumOff val="50000"/>
                  </a:schemeClr>
                </a:solidFill>
                <a:latin typeface="Century Gothic" charset="0"/>
                <a:ea typeface="Century Gothic" charset="0"/>
                <a:cs typeface="Century Gothic" charset="0"/>
              </a:rPr>
              <a:t>I</a:t>
            </a:r>
            <a:r>
              <a:rPr lang="en-US" sz="1100" dirty="0" smtClean="0">
                <a:solidFill>
                  <a:schemeClr val="tx1">
                    <a:lumMod val="50000"/>
                    <a:lumOff val="50000"/>
                  </a:schemeClr>
                </a:solidFill>
                <a:latin typeface="Century Gothic" charset="0"/>
                <a:ea typeface="Century Gothic" charset="0"/>
                <a:cs typeface="Century Gothic" charset="0"/>
              </a:rPr>
              <a:t>ssues Portal will list the latest news feeds.</a:t>
            </a:r>
          </a:p>
          <a:p>
            <a:endParaRPr lang="en-US" sz="1100" dirty="0">
              <a:solidFill>
                <a:schemeClr val="tx1">
                  <a:lumMod val="50000"/>
                  <a:lumOff val="50000"/>
                </a:schemeClr>
              </a:solidFill>
              <a:latin typeface="Century Gothic" charset="0"/>
              <a:ea typeface="Century Gothic" charset="0"/>
              <a:cs typeface="Century Gothic" charset="0"/>
            </a:endParaRPr>
          </a:p>
          <a:p>
            <a:r>
              <a:rPr lang="en-US" sz="1100" dirty="0" smtClean="0">
                <a:solidFill>
                  <a:schemeClr val="tx1">
                    <a:lumMod val="50000"/>
                    <a:lumOff val="50000"/>
                  </a:schemeClr>
                </a:solidFill>
                <a:latin typeface="Century Gothic" charset="0"/>
                <a:ea typeface="Century Gothic" charset="0"/>
                <a:cs typeface="Century Gothic" charset="0"/>
              </a:rPr>
              <a:t>Content below the banner image (2) will be displayed as either 4 or 6 column panels that flow beyond the fold (below the visible screen). Content within these panels will vary based on the nature of the page. Some examples include:  Announcements, latest news, product listings, topic sections etc.</a:t>
            </a:r>
          </a:p>
          <a:p>
            <a:endParaRPr lang="en-US" sz="1100" dirty="0" smtClean="0">
              <a:solidFill>
                <a:schemeClr val="tx1">
                  <a:lumMod val="50000"/>
                  <a:lumOff val="50000"/>
                </a:schemeClr>
              </a:solidFill>
              <a:latin typeface="Century Gothic" charset="0"/>
              <a:ea typeface="Century Gothic" charset="0"/>
              <a:cs typeface="Century Gothic" charset="0"/>
            </a:endParaRPr>
          </a:p>
        </p:txBody>
      </p:sp>
      <p:sp>
        <p:nvSpPr>
          <p:cNvPr id="9" name="TextBox 8"/>
          <p:cNvSpPr txBox="1"/>
          <p:nvPr/>
        </p:nvSpPr>
        <p:spPr>
          <a:xfrm>
            <a:off x="-50239" y="2407340"/>
            <a:ext cx="733334" cy="415498"/>
          </a:xfrm>
          <a:prstGeom prst="rect">
            <a:avLst/>
          </a:prstGeom>
          <a:noFill/>
        </p:spPr>
        <p:txBody>
          <a:bodyPr wrap="square" rtlCol="0">
            <a:spAutoFit/>
          </a:bodyPr>
          <a:lstStyle/>
          <a:p>
            <a:r>
              <a:rPr lang="en-US" sz="700" dirty="0" smtClean="0">
                <a:latin typeface="Helvetica Neue" charset="0"/>
                <a:ea typeface="Helvetica Neue" charset="0"/>
                <a:cs typeface="Helvetica Neue" charset="0"/>
              </a:rPr>
              <a:t>Banner </a:t>
            </a:r>
          </a:p>
          <a:p>
            <a:r>
              <a:rPr lang="en-US" sz="700" dirty="0" smtClean="0">
                <a:latin typeface="Helvetica Neue" charset="0"/>
                <a:ea typeface="Helvetica Neue" charset="0"/>
                <a:cs typeface="Helvetica Neue" charset="0"/>
              </a:rPr>
              <a:t>background</a:t>
            </a:r>
          </a:p>
          <a:p>
            <a:r>
              <a:rPr lang="en-US" sz="700" dirty="0">
                <a:latin typeface="Helvetica Neue" charset="0"/>
                <a:ea typeface="Helvetica Neue" charset="0"/>
                <a:cs typeface="Helvetica Neue" charset="0"/>
              </a:rPr>
              <a:t># </a:t>
            </a:r>
            <a:r>
              <a:rPr lang="en-US" sz="700" dirty="0" smtClean="0">
                <a:latin typeface="Helvetica Neue" charset="0"/>
                <a:ea typeface="Helvetica Neue" charset="0"/>
                <a:cs typeface="Helvetica Neue" charset="0"/>
              </a:rPr>
              <a:t>012638</a:t>
            </a:r>
          </a:p>
        </p:txBody>
      </p:sp>
      <p:cxnSp>
        <p:nvCxnSpPr>
          <p:cNvPr id="10" name="Straight Connector 9"/>
          <p:cNvCxnSpPr/>
          <p:nvPr/>
        </p:nvCxnSpPr>
        <p:spPr>
          <a:xfrm>
            <a:off x="487439" y="2501661"/>
            <a:ext cx="195656" cy="438"/>
          </a:xfrm>
          <a:prstGeom prst="line">
            <a:avLst/>
          </a:prstGeom>
          <a:ln>
            <a:headEnd type="oval" w="med" len="med"/>
            <a:tailEnd type="oval" w="med" len="med"/>
          </a:ln>
        </p:spPr>
        <p:style>
          <a:lnRef idx="1">
            <a:schemeClr val="accent6"/>
          </a:lnRef>
          <a:fillRef idx="0">
            <a:schemeClr val="accent6"/>
          </a:fillRef>
          <a:effectRef idx="0">
            <a:schemeClr val="accent6"/>
          </a:effectRef>
          <a:fontRef idx="minor">
            <a:schemeClr val="tx1"/>
          </a:fontRef>
        </p:style>
      </p:cxnSp>
      <p:sp>
        <p:nvSpPr>
          <p:cNvPr id="11" name="Off-page Connector 10"/>
          <p:cNvSpPr/>
          <p:nvPr/>
        </p:nvSpPr>
        <p:spPr>
          <a:xfrm rot="5400000">
            <a:off x="4759676" y="3421311"/>
            <a:ext cx="228600" cy="228600"/>
          </a:xfrm>
          <a:prstGeom prst="flowChartOffpageConnector">
            <a:avLst/>
          </a:prstGeom>
          <a:solidFill>
            <a:srgbClr val="EB6E1F"/>
          </a:solidFill>
          <a:ln w="3175">
            <a:solidFill>
              <a:schemeClr val="bg1"/>
            </a:solidFill>
          </a:ln>
          <a:effectLst>
            <a:outerShdw blurRad="38100" dist="25400" dir="2700000" algn="tl" rotWithShape="0">
              <a:prstClr val="black">
                <a:alpha val="34000"/>
              </a:prstClr>
            </a:outerShdw>
          </a:effectLst>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US" sz="1000" dirty="0">
                <a:solidFill>
                  <a:schemeClr val="bg1"/>
                </a:solidFill>
                <a:latin typeface="Helvetica Neue Light" charset="0"/>
                <a:ea typeface="Helvetica Neue Light" charset="0"/>
                <a:cs typeface="Helvetica Neue Light" charset="0"/>
              </a:rPr>
              <a:t>2</a:t>
            </a:r>
          </a:p>
        </p:txBody>
      </p:sp>
    </p:spTree>
    <p:extLst>
      <p:ext uri="{BB962C8B-B14F-4D97-AF65-F5344CB8AC3E}">
        <p14:creationId xmlns:p14="http://schemas.microsoft.com/office/powerpoint/2010/main" val="11966785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Landing pages (4 and 6 column examples)</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3844" y="896031"/>
            <a:ext cx="4540667" cy="3534292"/>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99723"/>
            <a:ext cx="4745650" cy="3530600"/>
          </a:xfrm>
        </p:spPr>
      </p:pic>
      <p:sp>
        <p:nvSpPr>
          <p:cNvPr id="5" name="Right Brace 4"/>
          <p:cNvSpPr/>
          <p:nvPr/>
        </p:nvSpPr>
        <p:spPr>
          <a:xfrm rot="5400000">
            <a:off x="2191389" y="2432825"/>
            <a:ext cx="349465" cy="3954555"/>
          </a:xfrm>
          <a:prstGeom prst="rightBrace">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6" name="TextBox 5"/>
          <p:cNvSpPr txBox="1"/>
          <p:nvPr/>
        </p:nvSpPr>
        <p:spPr>
          <a:xfrm>
            <a:off x="2068603" y="4584835"/>
            <a:ext cx="595035" cy="215444"/>
          </a:xfrm>
          <a:prstGeom prst="rect">
            <a:avLst/>
          </a:prstGeom>
          <a:noFill/>
        </p:spPr>
        <p:txBody>
          <a:bodyPr wrap="none" rtlCol="0">
            <a:spAutoFit/>
          </a:bodyPr>
          <a:lstStyle/>
          <a:p>
            <a:r>
              <a:rPr lang="en-US" sz="800" smtClean="0">
                <a:latin typeface="Helvetica Neue Light" charset="0"/>
                <a:ea typeface="Helvetica Neue Light" charset="0"/>
                <a:cs typeface="Helvetica Neue Light" charset="0"/>
              </a:rPr>
              <a:t>4 column</a:t>
            </a:r>
            <a:endParaRPr lang="en-US" sz="800" dirty="0">
              <a:latin typeface="Helvetica Neue Light" charset="0"/>
              <a:ea typeface="Helvetica Neue Light" charset="0"/>
              <a:cs typeface="Helvetica Neue Light" charset="0"/>
            </a:endParaRPr>
          </a:p>
        </p:txBody>
      </p:sp>
      <p:sp>
        <p:nvSpPr>
          <p:cNvPr id="7" name="Right Brace 6"/>
          <p:cNvSpPr/>
          <p:nvPr/>
        </p:nvSpPr>
        <p:spPr>
          <a:xfrm rot="5400000">
            <a:off x="6475549" y="2432825"/>
            <a:ext cx="349465" cy="3954555"/>
          </a:xfrm>
          <a:prstGeom prst="rightBrace">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8" name="TextBox 7"/>
          <p:cNvSpPr txBox="1"/>
          <p:nvPr/>
        </p:nvSpPr>
        <p:spPr>
          <a:xfrm>
            <a:off x="6352763" y="4584835"/>
            <a:ext cx="595035" cy="215444"/>
          </a:xfrm>
          <a:prstGeom prst="rect">
            <a:avLst/>
          </a:prstGeom>
          <a:noFill/>
        </p:spPr>
        <p:txBody>
          <a:bodyPr wrap="none" rtlCol="0">
            <a:spAutoFit/>
          </a:bodyPr>
          <a:lstStyle/>
          <a:p>
            <a:r>
              <a:rPr lang="en-US" sz="800" dirty="0">
                <a:latin typeface="Helvetica Neue Light" charset="0"/>
                <a:ea typeface="Helvetica Neue Light" charset="0"/>
                <a:cs typeface="Helvetica Neue Light" charset="0"/>
              </a:rPr>
              <a:t>6</a:t>
            </a:r>
            <a:r>
              <a:rPr lang="en-US" sz="800" dirty="0" smtClean="0">
                <a:latin typeface="Helvetica Neue Light" charset="0"/>
                <a:ea typeface="Helvetica Neue Light" charset="0"/>
                <a:cs typeface="Helvetica Neue Light" charset="0"/>
              </a:rPr>
              <a:t> column</a:t>
            </a:r>
            <a:endParaRPr lang="en-US" sz="800" dirty="0">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38549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Page - Article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1063625"/>
            <a:ext cx="5085845" cy="3262190"/>
          </a:xfrm>
        </p:spPr>
      </p:pic>
      <p:sp>
        <p:nvSpPr>
          <p:cNvPr id="6" name="TextBox 5"/>
          <p:cNvSpPr txBox="1"/>
          <p:nvPr/>
        </p:nvSpPr>
        <p:spPr>
          <a:xfrm>
            <a:off x="5653548" y="1156691"/>
            <a:ext cx="3157571" cy="1785104"/>
          </a:xfrm>
          <a:prstGeom prst="rect">
            <a:avLst/>
          </a:prstGeom>
          <a:noFill/>
        </p:spPr>
        <p:txBody>
          <a:bodyPr wrap="square" rtlCol="0">
            <a:spAutoFit/>
          </a:bodyPr>
          <a:lstStyle/>
          <a:p>
            <a:r>
              <a:rPr lang="en-US" sz="1100" dirty="0" smtClean="0">
                <a:solidFill>
                  <a:schemeClr val="tx1">
                    <a:lumMod val="50000"/>
                    <a:lumOff val="50000"/>
                  </a:schemeClr>
                </a:solidFill>
                <a:latin typeface="Century Gothic" charset="0"/>
                <a:ea typeface="Century Gothic" charset="0"/>
                <a:cs typeface="Century Gothic" charset="0"/>
              </a:rPr>
              <a:t>Content pages will have a blog-like layout consisting of a left-navigation (1) to serve as links to sections or table of content and a main content area (2)</a:t>
            </a:r>
          </a:p>
          <a:p>
            <a:endParaRPr lang="en-US" sz="1100" dirty="0">
              <a:solidFill>
                <a:schemeClr val="tx1">
                  <a:lumMod val="50000"/>
                  <a:lumOff val="50000"/>
                </a:schemeClr>
              </a:solidFill>
              <a:latin typeface="Century Gothic" charset="0"/>
              <a:ea typeface="Century Gothic" charset="0"/>
              <a:cs typeface="Century Gothic" charset="0"/>
            </a:endParaRPr>
          </a:p>
          <a:p>
            <a:r>
              <a:rPr lang="en-US" sz="1100" dirty="0" smtClean="0">
                <a:solidFill>
                  <a:schemeClr val="tx1">
                    <a:lumMod val="50000"/>
                    <a:lumOff val="50000"/>
                  </a:schemeClr>
                </a:solidFill>
                <a:latin typeface="Century Gothic" charset="0"/>
                <a:ea typeface="Century Gothic" charset="0"/>
                <a:cs typeface="Century Gothic" charset="0"/>
              </a:rPr>
              <a:t>A breadcrumb navigation at the top of the content (3) will help the user stay oriented to their current location in </a:t>
            </a:r>
            <a:r>
              <a:rPr lang="en-US" sz="1100" dirty="0" err="1" smtClean="0">
                <a:solidFill>
                  <a:schemeClr val="tx1">
                    <a:lumMod val="50000"/>
                    <a:lumOff val="50000"/>
                  </a:schemeClr>
                </a:solidFill>
                <a:latin typeface="Century Gothic" charset="0"/>
                <a:ea typeface="Century Gothic" charset="0"/>
                <a:cs typeface="Century Gothic" charset="0"/>
              </a:rPr>
              <a:t>ISOnet</a:t>
            </a:r>
            <a:r>
              <a:rPr lang="en-US" sz="1100" dirty="0" smtClean="0">
                <a:solidFill>
                  <a:schemeClr val="tx1">
                    <a:lumMod val="50000"/>
                    <a:lumOff val="50000"/>
                  </a:schemeClr>
                </a:solidFill>
                <a:latin typeface="Century Gothic" charset="0"/>
                <a:ea typeface="Century Gothic" charset="0"/>
                <a:cs typeface="Century Gothic" charset="0"/>
              </a:rPr>
              <a:t>.  </a:t>
            </a:r>
          </a:p>
          <a:p>
            <a:endParaRPr lang="en-US" sz="1100" dirty="0">
              <a:solidFill>
                <a:schemeClr val="tx1">
                  <a:lumMod val="50000"/>
                  <a:lumOff val="50000"/>
                </a:schemeClr>
              </a:solidFill>
              <a:latin typeface="Century Gothic" charset="0"/>
              <a:ea typeface="Century Gothic" charset="0"/>
              <a:cs typeface="Century Gothic" charset="0"/>
            </a:endParaRPr>
          </a:p>
          <a:p>
            <a:endParaRPr lang="en-US" sz="1100" dirty="0" smtClean="0">
              <a:solidFill>
                <a:schemeClr val="tx1">
                  <a:lumMod val="50000"/>
                  <a:lumOff val="50000"/>
                </a:schemeClr>
              </a:solidFill>
              <a:latin typeface="Century Gothic" charset="0"/>
              <a:ea typeface="Century Gothic" charset="0"/>
              <a:cs typeface="Century Gothic" charset="0"/>
            </a:endParaRPr>
          </a:p>
        </p:txBody>
      </p:sp>
      <p:sp>
        <p:nvSpPr>
          <p:cNvPr id="7" name="Off-page Connector 6"/>
          <p:cNvSpPr/>
          <p:nvPr/>
        </p:nvSpPr>
        <p:spPr>
          <a:xfrm rot="16200000">
            <a:off x="401515" y="1806575"/>
            <a:ext cx="228600" cy="228600"/>
          </a:xfrm>
          <a:prstGeom prst="flowChartOffpageConnector">
            <a:avLst/>
          </a:prstGeom>
          <a:solidFill>
            <a:srgbClr val="EB6E1F"/>
          </a:solidFill>
          <a:ln w="3175">
            <a:solidFill>
              <a:schemeClr val="bg1"/>
            </a:solidFill>
          </a:ln>
          <a:effectLst>
            <a:outerShdw blurRad="38100" dist="25400" dir="2700000" algn="tl" rotWithShape="0">
              <a:prstClr val="black">
                <a:alpha val="34000"/>
              </a:prstClr>
            </a:outerShdw>
          </a:effectLst>
        </p:spPr>
        <p:style>
          <a:lnRef idx="2">
            <a:schemeClr val="accent1"/>
          </a:lnRef>
          <a:fillRef idx="1">
            <a:schemeClr val="lt1"/>
          </a:fillRef>
          <a:effectRef idx="0">
            <a:schemeClr val="accent1"/>
          </a:effectRef>
          <a:fontRef idx="minor">
            <a:schemeClr val="dk1"/>
          </a:fontRef>
        </p:style>
        <p:txBody>
          <a:bodyPr vert="vert" rtlCol="0" anchor="ctr"/>
          <a:lstStyle/>
          <a:p>
            <a:pPr algn="ctr"/>
            <a:r>
              <a:rPr lang="en-US" sz="1000" dirty="0">
                <a:solidFill>
                  <a:schemeClr val="bg1"/>
                </a:solidFill>
                <a:latin typeface="Helvetica Neue Light" charset="0"/>
                <a:ea typeface="Helvetica Neue Light" charset="0"/>
                <a:cs typeface="Helvetica Neue Light" charset="0"/>
              </a:rPr>
              <a:t>1</a:t>
            </a:r>
          </a:p>
        </p:txBody>
      </p:sp>
      <p:sp>
        <p:nvSpPr>
          <p:cNvPr id="8" name="Off-page Connector 7"/>
          <p:cNvSpPr/>
          <p:nvPr/>
        </p:nvSpPr>
        <p:spPr>
          <a:xfrm rot="5400000">
            <a:off x="5067502" y="2351820"/>
            <a:ext cx="228600" cy="228600"/>
          </a:xfrm>
          <a:prstGeom prst="flowChartOffpageConnector">
            <a:avLst/>
          </a:prstGeom>
          <a:solidFill>
            <a:srgbClr val="EB6E1F"/>
          </a:solidFill>
          <a:ln w="3175">
            <a:solidFill>
              <a:schemeClr val="bg1"/>
            </a:solidFill>
          </a:ln>
          <a:effectLst>
            <a:outerShdw blurRad="38100" dist="25400" dir="2700000" algn="tl" rotWithShape="0">
              <a:prstClr val="black">
                <a:alpha val="34000"/>
              </a:prstClr>
            </a:outerShdw>
          </a:effectLst>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US" sz="1000" dirty="0">
                <a:solidFill>
                  <a:schemeClr val="bg1"/>
                </a:solidFill>
                <a:latin typeface="Helvetica Neue Light" charset="0"/>
                <a:ea typeface="Helvetica Neue Light" charset="0"/>
                <a:cs typeface="Helvetica Neue Light" charset="0"/>
              </a:rPr>
              <a:t>2</a:t>
            </a:r>
          </a:p>
        </p:txBody>
      </p:sp>
      <p:sp>
        <p:nvSpPr>
          <p:cNvPr id="9" name="Off-page Connector 8"/>
          <p:cNvSpPr/>
          <p:nvPr/>
        </p:nvSpPr>
        <p:spPr>
          <a:xfrm rot="5400000">
            <a:off x="3613840" y="1692275"/>
            <a:ext cx="228600" cy="228600"/>
          </a:xfrm>
          <a:prstGeom prst="flowChartOffpageConnector">
            <a:avLst/>
          </a:prstGeom>
          <a:solidFill>
            <a:srgbClr val="EB6E1F"/>
          </a:solidFill>
          <a:ln w="3175">
            <a:solidFill>
              <a:schemeClr val="bg1"/>
            </a:solidFill>
          </a:ln>
          <a:effectLst>
            <a:outerShdw blurRad="38100" dist="25400" dir="2700000" algn="tl" rotWithShape="0">
              <a:prstClr val="black">
                <a:alpha val="34000"/>
              </a:prstClr>
            </a:outerShdw>
          </a:effectLst>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US" sz="1000" dirty="0">
                <a:solidFill>
                  <a:schemeClr val="bg1"/>
                </a:solidFill>
                <a:latin typeface="Helvetica Neue Light" charset="0"/>
                <a:ea typeface="Helvetica Neue Light" charset="0"/>
                <a:cs typeface="Helvetica Neue Light" charset="0"/>
              </a:rPr>
              <a:t>3</a:t>
            </a:r>
          </a:p>
        </p:txBody>
      </p:sp>
    </p:spTree>
    <p:extLst>
      <p:ext uri="{BB962C8B-B14F-4D97-AF65-F5344CB8AC3E}">
        <p14:creationId xmlns:p14="http://schemas.microsoft.com/office/powerpoint/2010/main" val="8942292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143" y="960238"/>
            <a:ext cx="5199077" cy="3719916"/>
          </a:xfrm>
          <a:prstGeom prst="rect">
            <a:avLst/>
          </a:prstGeom>
        </p:spPr>
      </p:pic>
      <p:sp>
        <p:nvSpPr>
          <p:cNvPr id="2" name="Title 1"/>
          <p:cNvSpPr>
            <a:spLocks noGrp="1"/>
          </p:cNvSpPr>
          <p:nvPr>
            <p:ph type="title"/>
          </p:nvPr>
        </p:nvSpPr>
        <p:spPr/>
        <p:txBody>
          <a:bodyPr/>
          <a:lstStyle/>
          <a:p>
            <a:r>
              <a:rPr lang="en-US" dirty="0" smtClean="0"/>
              <a:t>e-Product Center</a:t>
            </a:r>
            <a:endParaRPr lang="en-US" dirty="0"/>
          </a:p>
        </p:txBody>
      </p:sp>
      <p:sp>
        <p:nvSpPr>
          <p:cNvPr id="4" name="TextBox 3"/>
          <p:cNvSpPr txBox="1"/>
          <p:nvPr/>
        </p:nvSpPr>
        <p:spPr>
          <a:xfrm>
            <a:off x="5276406" y="1063625"/>
            <a:ext cx="3410394" cy="4170372"/>
          </a:xfrm>
          <a:prstGeom prst="rect">
            <a:avLst/>
          </a:prstGeom>
          <a:noFill/>
        </p:spPr>
        <p:txBody>
          <a:bodyPr wrap="square" rtlCol="0">
            <a:spAutoFit/>
          </a:bodyPr>
          <a:lstStyle/>
          <a:p>
            <a:r>
              <a:rPr lang="en-US" sz="1100" dirty="0" smtClean="0">
                <a:solidFill>
                  <a:schemeClr val="tx1">
                    <a:lumMod val="50000"/>
                    <a:lumOff val="50000"/>
                  </a:schemeClr>
                </a:solidFill>
                <a:latin typeface="Century Gothic" charset="0"/>
                <a:ea typeface="Century Gothic" charset="0"/>
                <a:cs typeface="Century Gothic" charset="0"/>
              </a:rPr>
              <a:t>The e-Products page utilizes the same layout as Landing pages. A e-Product search box (1) allows the user to search products related to terms they enter in the search box such as analytics, business owners, underwriting etc.</a:t>
            </a:r>
          </a:p>
          <a:p>
            <a:endParaRPr lang="en-US" sz="1100" dirty="0">
              <a:solidFill>
                <a:schemeClr val="tx1">
                  <a:lumMod val="50000"/>
                  <a:lumOff val="50000"/>
                </a:schemeClr>
              </a:solidFill>
              <a:latin typeface="Century Gothic" charset="0"/>
              <a:ea typeface="Century Gothic" charset="0"/>
              <a:cs typeface="Century Gothic" charset="0"/>
            </a:endParaRPr>
          </a:p>
          <a:p>
            <a:r>
              <a:rPr lang="en-US" sz="1100" dirty="0" smtClean="0">
                <a:solidFill>
                  <a:schemeClr val="tx1">
                    <a:lumMod val="50000"/>
                    <a:lumOff val="50000"/>
                  </a:schemeClr>
                </a:solidFill>
                <a:latin typeface="Century Gothic" charset="0"/>
                <a:ea typeface="Century Gothic" charset="0"/>
                <a:cs typeface="Century Gothic" charset="0"/>
              </a:rPr>
              <a:t>e-Product listings (2) are displayed in a 6 column panel layout. Narrow panels allow more products to be listed per row.</a:t>
            </a:r>
          </a:p>
          <a:p>
            <a:endParaRPr lang="en-US" sz="1100" dirty="0">
              <a:solidFill>
                <a:schemeClr val="tx1">
                  <a:lumMod val="50000"/>
                  <a:lumOff val="50000"/>
                </a:schemeClr>
              </a:solidFill>
              <a:latin typeface="Century Gothic" charset="0"/>
              <a:ea typeface="Century Gothic" charset="0"/>
              <a:cs typeface="Century Gothic" charset="0"/>
            </a:endParaRPr>
          </a:p>
          <a:p>
            <a:r>
              <a:rPr lang="en-US" sz="1100" dirty="0" smtClean="0">
                <a:solidFill>
                  <a:schemeClr val="tx1">
                    <a:lumMod val="50000"/>
                    <a:lumOff val="50000"/>
                  </a:schemeClr>
                </a:solidFill>
                <a:latin typeface="Century Gothic" charset="0"/>
                <a:ea typeface="Century Gothic" charset="0"/>
                <a:cs typeface="Century Gothic" charset="0"/>
              </a:rPr>
              <a:t>e-Product panels distinguish user access by either displaying an “Open” button (3) for those application purchased by the user or “Learn More” (4) for products that are not part of the user’s current entitlement. </a:t>
            </a:r>
          </a:p>
          <a:p>
            <a:endParaRPr lang="en-US" sz="1200" dirty="0">
              <a:solidFill>
                <a:schemeClr val="tx1">
                  <a:lumMod val="50000"/>
                  <a:lumOff val="50000"/>
                </a:schemeClr>
              </a:solidFill>
              <a:latin typeface="Century Gothic" charset="0"/>
              <a:ea typeface="Century Gothic" charset="0"/>
              <a:cs typeface="Century Gothic" charset="0"/>
            </a:endParaRPr>
          </a:p>
          <a:p>
            <a:r>
              <a:rPr lang="en-US" sz="1100" dirty="0" smtClean="0">
                <a:solidFill>
                  <a:schemeClr val="tx1">
                    <a:lumMod val="50000"/>
                    <a:lumOff val="50000"/>
                  </a:schemeClr>
                </a:solidFill>
                <a:latin typeface="Century Gothic" charset="0"/>
                <a:ea typeface="Century Gothic" charset="0"/>
                <a:cs typeface="Century Gothic" charset="0"/>
              </a:rPr>
              <a:t>Clicking on Open will launch the Application. Clicking on Learn More will display the e-Products details panel.</a:t>
            </a:r>
          </a:p>
          <a:p>
            <a:endParaRPr lang="en-US" sz="1100" dirty="0">
              <a:solidFill>
                <a:schemeClr val="tx1">
                  <a:lumMod val="50000"/>
                  <a:lumOff val="50000"/>
                </a:schemeClr>
              </a:solidFill>
              <a:latin typeface="Century Gothic" charset="0"/>
              <a:ea typeface="Century Gothic" charset="0"/>
              <a:cs typeface="Century Gothic" charset="0"/>
            </a:endParaRPr>
          </a:p>
          <a:p>
            <a:r>
              <a:rPr lang="en-US" sz="1100" dirty="0" smtClean="0">
                <a:solidFill>
                  <a:schemeClr val="tx1">
                    <a:lumMod val="50000"/>
                    <a:lumOff val="50000"/>
                  </a:schemeClr>
                </a:solidFill>
                <a:latin typeface="Century Gothic" charset="0"/>
                <a:ea typeface="Century Gothic" charset="0"/>
                <a:cs typeface="Century Gothic" charset="0"/>
              </a:rPr>
              <a:t>By default, My Products are shown when entering the e-Products Center from the global navigation  </a:t>
            </a:r>
          </a:p>
          <a:p>
            <a:endParaRPr lang="en-US" sz="1100" dirty="0" smtClean="0">
              <a:solidFill>
                <a:schemeClr val="tx1">
                  <a:lumMod val="50000"/>
                  <a:lumOff val="50000"/>
                </a:schemeClr>
              </a:solidFill>
              <a:latin typeface="Century Gothic" charset="0"/>
              <a:ea typeface="Century Gothic" charset="0"/>
              <a:cs typeface="Century Gothic" charset="0"/>
            </a:endParaRPr>
          </a:p>
        </p:txBody>
      </p:sp>
      <p:sp>
        <p:nvSpPr>
          <p:cNvPr id="6" name="Off-page Connector 5"/>
          <p:cNvSpPr/>
          <p:nvPr/>
        </p:nvSpPr>
        <p:spPr>
          <a:xfrm rot="16200000">
            <a:off x="382228" y="3325655"/>
            <a:ext cx="228600" cy="228600"/>
          </a:xfrm>
          <a:prstGeom prst="flowChartOffpageConnector">
            <a:avLst/>
          </a:prstGeom>
          <a:solidFill>
            <a:srgbClr val="EB6E1F"/>
          </a:solidFill>
          <a:ln w="3175">
            <a:solidFill>
              <a:schemeClr val="bg1"/>
            </a:solidFill>
          </a:ln>
          <a:effectLst>
            <a:outerShdw blurRad="38100" dist="25400" dir="2700000" algn="tl" rotWithShape="0">
              <a:prstClr val="black">
                <a:alpha val="34000"/>
              </a:prstClr>
            </a:outerShdw>
          </a:effectLst>
        </p:spPr>
        <p:style>
          <a:lnRef idx="2">
            <a:schemeClr val="accent1"/>
          </a:lnRef>
          <a:fillRef idx="1">
            <a:schemeClr val="lt1"/>
          </a:fillRef>
          <a:effectRef idx="0">
            <a:schemeClr val="accent1"/>
          </a:effectRef>
          <a:fontRef idx="minor">
            <a:schemeClr val="dk1"/>
          </a:fontRef>
        </p:style>
        <p:txBody>
          <a:bodyPr vert="vert" rtlCol="0" anchor="ctr"/>
          <a:lstStyle/>
          <a:p>
            <a:pPr algn="ctr"/>
            <a:r>
              <a:rPr lang="en-US" sz="1000" dirty="0">
                <a:solidFill>
                  <a:schemeClr val="bg1"/>
                </a:solidFill>
                <a:latin typeface="Helvetica Neue Light" charset="0"/>
                <a:ea typeface="Helvetica Neue Light" charset="0"/>
                <a:cs typeface="Helvetica Neue Light" charset="0"/>
              </a:rPr>
              <a:t>2</a:t>
            </a:r>
          </a:p>
        </p:txBody>
      </p:sp>
      <p:sp>
        <p:nvSpPr>
          <p:cNvPr id="7" name="Off-page Connector 6"/>
          <p:cNvSpPr/>
          <p:nvPr/>
        </p:nvSpPr>
        <p:spPr>
          <a:xfrm rot="5400000">
            <a:off x="4980144" y="4068654"/>
            <a:ext cx="228600" cy="228600"/>
          </a:xfrm>
          <a:prstGeom prst="flowChartOffpageConnector">
            <a:avLst/>
          </a:prstGeom>
          <a:solidFill>
            <a:srgbClr val="EB6E1F"/>
          </a:solidFill>
          <a:ln w="3175">
            <a:solidFill>
              <a:schemeClr val="bg1"/>
            </a:solidFill>
          </a:ln>
          <a:effectLst>
            <a:outerShdw blurRad="38100" dist="25400" dir="2700000" algn="tl" rotWithShape="0">
              <a:prstClr val="black">
                <a:alpha val="34000"/>
              </a:prstClr>
            </a:outerShdw>
          </a:effectLst>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US" sz="1000" dirty="0">
                <a:solidFill>
                  <a:schemeClr val="bg1"/>
                </a:solidFill>
                <a:latin typeface="Helvetica Neue Light" charset="0"/>
                <a:ea typeface="Helvetica Neue Light" charset="0"/>
                <a:cs typeface="Helvetica Neue Light" charset="0"/>
              </a:rPr>
              <a:t>4</a:t>
            </a:r>
          </a:p>
        </p:txBody>
      </p:sp>
      <p:sp>
        <p:nvSpPr>
          <p:cNvPr id="8" name="Off-page Connector 7"/>
          <p:cNvSpPr/>
          <p:nvPr/>
        </p:nvSpPr>
        <p:spPr>
          <a:xfrm rot="16200000">
            <a:off x="413237" y="4088318"/>
            <a:ext cx="228600" cy="228600"/>
          </a:xfrm>
          <a:prstGeom prst="flowChartOffpageConnector">
            <a:avLst/>
          </a:prstGeom>
          <a:solidFill>
            <a:srgbClr val="EB6E1F"/>
          </a:solidFill>
          <a:ln w="3175">
            <a:solidFill>
              <a:schemeClr val="bg1"/>
            </a:solidFill>
          </a:ln>
          <a:effectLst>
            <a:outerShdw blurRad="38100" dist="25400" dir="2700000" algn="tl" rotWithShape="0">
              <a:prstClr val="black">
                <a:alpha val="34000"/>
              </a:prstClr>
            </a:outerShdw>
          </a:effectLst>
        </p:spPr>
        <p:style>
          <a:lnRef idx="2">
            <a:schemeClr val="accent1"/>
          </a:lnRef>
          <a:fillRef idx="1">
            <a:schemeClr val="lt1"/>
          </a:fillRef>
          <a:effectRef idx="0">
            <a:schemeClr val="accent1"/>
          </a:effectRef>
          <a:fontRef idx="minor">
            <a:schemeClr val="dk1"/>
          </a:fontRef>
        </p:style>
        <p:txBody>
          <a:bodyPr vert="vert" rtlCol="0" anchor="ctr"/>
          <a:lstStyle/>
          <a:p>
            <a:pPr algn="ctr"/>
            <a:r>
              <a:rPr lang="en-US" sz="1000" dirty="0">
                <a:solidFill>
                  <a:schemeClr val="bg1"/>
                </a:solidFill>
                <a:latin typeface="Helvetica Neue Light" charset="0"/>
                <a:ea typeface="Helvetica Neue Light" charset="0"/>
                <a:cs typeface="Helvetica Neue Light" charset="0"/>
              </a:rPr>
              <a:t>3</a:t>
            </a:r>
          </a:p>
        </p:txBody>
      </p:sp>
      <p:sp>
        <p:nvSpPr>
          <p:cNvPr id="9" name="Off-page Connector 8"/>
          <p:cNvSpPr/>
          <p:nvPr/>
        </p:nvSpPr>
        <p:spPr>
          <a:xfrm rot="16200000">
            <a:off x="1577982" y="2154080"/>
            <a:ext cx="228600" cy="228600"/>
          </a:xfrm>
          <a:prstGeom prst="flowChartOffpageConnector">
            <a:avLst/>
          </a:prstGeom>
          <a:solidFill>
            <a:srgbClr val="EB6E1F"/>
          </a:solidFill>
          <a:ln w="3175">
            <a:solidFill>
              <a:schemeClr val="bg1"/>
            </a:solidFill>
          </a:ln>
          <a:effectLst>
            <a:outerShdw blurRad="38100" dist="25400" dir="2700000" algn="tl" rotWithShape="0">
              <a:prstClr val="black">
                <a:alpha val="34000"/>
              </a:prstClr>
            </a:outerShdw>
          </a:effectLst>
        </p:spPr>
        <p:style>
          <a:lnRef idx="2">
            <a:schemeClr val="accent1"/>
          </a:lnRef>
          <a:fillRef idx="1">
            <a:schemeClr val="lt1"/>
          </a:fillRef>
          <a:effectRef idx="0">
            <a:schemeClr val="accent1"/>
          </a:effectRef>
          <a:fontRef idx="minor">
            <a:schemeClr val="dk1"/>
          </a:fontRef>
        </p:style>
        <p:txBody>
          <a:bodyPr vert="vert" rtlCol="0" anchor="ctr"/>
          <a:lstStyle/>
          <a:p>
            <a:pPr algn="ctr"/>
            <a:r>
              <a:rPr lang="en-US" sz="1000" dirty="0" smtClean="0">
                <a:solidFill>
                  <a:schemeClr val="bg1"/>
                </a:solidFill>
                <a:latin typeface="Helvetica Neue Light" charset="0"/>
                <a:ea typeface="Helvetica Neue Light" charset="0"/>
                <a:cs typeface="Helvetica Neue Light" charset="0"/>
              </a:rPr>
              <a:t>1</a:t>
            </a:r>
            <a:endParaRPr lang="en-US" sz="1000" dirty="0">
              <a:solidFill>
                <a:schemeClr val="bg1"/>
              </a:solidFill>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18267708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99" y="817817"/>
            <a:ext cx="5604258" cy="4009821"/>
          </a:xfrm>
          <a:prstGeom prst="rect">
            <a:avLst/>
          </a:prstGeom>
        </p:spPr>
      </p:pic>
      <p:sp>
        <p:nvSpPr>
          <p:cNvPr id="2" name="Title 1"/>
          <p:cNvSpPr>
            <a:spLocks noGrp="1"/>
          </p:cNvSpPr>
          <p:nvPr>
            <p:ph type="title"/>
          </p:nvPr>
        </p:nvSpPr>
        <p:spPr/>
        <p:txBody>
          <a:bodyPr/>
          <a:lstStyle/>
          <a:p>
            <a:r>
              <a:rPr lang="en-US" dirty="0" smtClean="0"/>
              <a:t>e–Product Details panel</a:t>
            </a:r>
            <a:endParaRPr lang="en-US" dirty="0"/>
          </a:p>
        </p:txBody>
      </p:sp>
      <p:sp>
        <p:nvSpPr>
          <p:cNvPr id="6" name="TextBox 5"/>
          <p:cNvSpPr txBox="1"/>
          <p:nvPr/>
        </p:nvSpPr>
        <p:spPr>
          <a:xfrm>
            <a:off x="5745396" y="1063625"/>
            <a:ext cx="2906778" cy="1954381"/>
          </a:xfrm>
          <a:prstGeom prst="rect">
            <a:avLst/>
          </a:prstGeom>
          <a:noFill/>
        </p:spPr>
        <p:txBody>
          <a:bodyPr wrap="square" rtlCol="0">
            <a:spAutoFit/>
          </a:bodyPr>
          <a:lstStyle/>
          <a:p>
            <a:r>
              <a:rPr lang="en-US" sz="1100" dirty="0" smtClean="0">
                <a:solidFill>
                  <a:schemeClr val="tx1">
                    <a:lumMod val="50000"/>
                    <a:lumOff val="50000"/>
                  </a:schemeClr>
                </a:solidFill>
                <a:latin typeface="Century Gothic" charset="0"/>
                <a:ea typeface="Century Gothic" charset="0"/>
                <a:cs typeface="Century Gothic" charset="0"/>
              </a:rPr>
              <a:t>Clicking on Learn More will display the e-Products details panel in a modal window. </a:t>
            </a:r>
          </a:p>
          <a:p>
            <a:endParaRPr lang="en-US" sz="1100" dirty="0">
              <a:solidFill>
                <a:schemeClr val="tx1">
                  <a:lumMod val="50000"/>
                  <a:lumOff val="50000"/>
                </a:schemeClr>
              </a:solidFill>
              <a:latin typeface="Century Gothic" charset="0"/>
              <a:ea typeface="Century Gothic" charset="0"/>
              <a:cs typeface="Century Gothic" charset="0"/>
            </a:endParaRPr>
          </a:p>
          <a:p>
            <a:r>
              <a:rPr lang="en-US" sz="1100" dirty="0" smtClean="0">
                <a:solidFill>
                  <a:schemeClr val="tx1">
                    <a:lumMod val="50000"/>
                    <a:lumOff val="50000"/>
                  </a:schemeClr>
                </a:solidFill>
                <a:latin typeface="Century Gothic" charset="0"/>
                <a:ea typeface="Century Gothic" charset="0"/>
                <a:cs typeface="Century Gothic" charset="0"/>
              </a:rPr>
              <a:t>The details page allows the user to read a detailed description of the e-Product as well as view screen shots through an image carousel (1). If interested, the user can reach out to a sales representative by clicking the “Tell Me More” call-to-action button (2)</a:t>
            </a:r>
          </a:p>
        </p:txBody>
      </p:sp>
      <p:sp>
        <p:nvSpPr>
          <p:cNvPr id="7" name="Off-page Connector 6"/>
          <p:cNvSpPr/>
          <p:nvPr/>
        </p:nvSpPr>
        <p:spPr>
          <a:xfrm rot="16200000">
            <a:off x="2341520" y="3197272"/>
            <a:ext cx="228600" cy="228600"/>
          </a:xfrm>
          <a:prstGeom prst="flowChartOffpageConnector">
            <a:avLst/>
          </a:prstGeom>
          <a:solidFill>
            <a:srgbClr val="EB6E1F"/>
          </a:solidFill>
          <a:ln w="3175">
            <a:solidFill>
              <a:schemeClr val="bg1"/>
            </a:solidFill>
          </a:ln>
          <a:effectLst>
            <a:outerShdw blurRad="38100" dist="25400" dir="2700000" algn="tl" rotWithShape="0">
              <a:prstClr val="black">
                <a:alpha val="34000"/>
              </a:prstClr>
            </a:outerShdw>
          </a:effectLst>
        </p:spPr>
        <p:style>
          <a:lnRef idx="2">
            <a:schemeClr val="accent1"/>
          </a:lnRef>
          <a:fillRef idx="1">
            <a:schemeClr val="lt1"/>
          </a:fillRef>
          <a:effectRef idx="0">
            <a:schemeClr val="accent1"/>
          </a:effectRef>
          <a:fontRef idx="minor">
            <a:schemeClr val="dk1"/>
          </a:fontRef>
        </p:style>
        <p:txBody>
          <a:bodyPr vert="vert" rtlCol="0" anchor="ctr"/>
          <a:lstStyle/>
          <a:p>
            <a:pPr algn="ctr"/>
            <a:r>
              <a:rPr lang="en-US" sz="1000" dirty="0">
                <a:solidFill>
                  <a:schemeClr val="bg1"/>
                </a:solidFill>
                <a:latin typeface="Helvetica Neue Light" charset="0"/>
                <a:ea typeface="Helvetica Neue Light" charset="0"/>
                <a:cs typeface="Helvetica Neue Light" charset="0"/>
              </a:rPr>
              <a:t>2</a:t>
            </a:r>
          </a:p>
        </p:txBody>
      </p:sp>
      <p:sp>
        <p:nvSpPr>
          <p:cNvPr id="9" name="Off-page Connector 8"/>
          <p:cNvSpPr/>
          <p:nvPr/>
        </p:nvSpPr>
        <p:spPr>
          <a:xfrm rot="16200000">
            <a:off x="1507763" y="1773390"/>
            <a:ext cx="228600" cy="228600"/>
          </a:xfrm>
          <a:prstGeom prst="flowChartOffpageConnector">
            <a:avLst/>
          </a:prstGeom>
          <a:solidFill>
            <a:srgbClr val="EB6E1F"/>
          </a:solidFill>
          <a:ln w="3175">
            <a:solidFill>
              <a:schemeClr val="bg1"/>
            </a:solidFill>
          </a:ln>
          <a:effectLst>
            <a:outerShdw blurRad="38100" dist="25400" dir="2700000" algn="tl" rotWithShape="0">
              <a:prstClr val="black">
                <a:alpha val="34000"/>
              </a:prstClr>
            </a:outerShdw>
          </a:effectLst>
        </p:spPr>
        <p:style>
          <a:lnRef idx="2">
            <a:schemeClr val="accent1"/>
          </a:lnRef>
          <a:fillRef idx="1">
            <a:schemeClr val="lt1"/>
          </a:fillRef>
          <a:effectRef idx="0">
            <a:schemeClr val="accent1"/>
          </a:effectRef>
          <a:fontRef idx="minor">
            <a:schemeClr val="dk1"/>
          </a:fontRef>
        </p:style>
        <p:txBody>
          <a:bodyPr vert="vert" rtlCol="0" anchor="ctr"/>
          <a:lstStyle/>
          <a:p>
            <a:pPr algn="ctr"/>
            <a:r>
              <a:rPr lang="en-US" sz="1000" dirty="0">
                <a:solidFill>
                  <a:schemeClr val="bg1"/>
                </a:solidFill>
                <a:latin typeface="Helvetica Neue Light" charset="0"/>
                <a:ea typeface="Helvetica Neue Light" charset="0"/>
                <a:cs typeface="Helvetica Neue Light" charset="0"/>
              </a:rPr>
              <a:t>1</a:t>
            </a:r>
          </a:p>
        </p:txBody>
      </p:sp>
    </p:spTree>
    <p:extLst>
      <p:ext uri="{BB962C8B-B14F-4D97-AF65-F5344CB8AC3E}">
        <p14:creationId xmlns:p14="http://schemas.microsoft.com/office/powerpoint/2010/main" val="11500732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181" y="923678"/>
            <a:ext cx="5241602" cy="4079875"/>
          </a:xfrm>
          <a:prstGeom prst="rect">
            <a:avLst/>
          </a:prstGeom>
        </p:spPr>
      </p:pic>
      <p:sp>
        <p:nvSpPr>
          <p:cNvPr id="2" name="Title 1"/>
          <p:cNvSpPr>
            <a:spLocks noGrp="1"/>
          </p:cNvSpPr>
          <p:nvPr>
            <p:ph type="title"/>
          </p:nvPr>
        </p:nvSpPr>
        <p:spPr/>
        <p:txBody>
          <a:bodyPr/>
          <a:lstStyle/>
          <a:p>
            <a:r>
              <a:rPr lang="en-US" dirty="0" smtClean="0"/>
              <a:t>Listings pages (search results)</a:t>
            </a:r>
            <a:endParaRPr lang="en-US" dirty="0"/>
          </a:p>
        </p:txBody>
      </p:sp>
      <p:sp>
        <p:nvSpPr>
          <p:cNvPr id="4" name="TextBox 3"/>
          <p:cNvSpPr txBox="1"/>
          <p:nvPr/>
        </p:nvSpPr>
        <p:spPr>
          <a:xfrm>
            <a:off x="5609968" y="1063625"/>
            <a:ext cx="3042206" cy="1954381"/>
          </a:xfrm>
          <a:prstGeom prst="rect">
            <a:avLst/>
          </a:prstGeom>
          <a:noFill/>
        </p:spPr>
        <p:txBody>
          <a:bodyPr wrap="square" rtlCol="0">
            <a:spAutoFit/>
          </a:bodyPr>
          <a:lstStyle/>
          <a:p>
            <a:r>
              <a:rPr lang="en-US" sz="1100" dirty="0" smtClean="0">
                <a:solidFill>
                  <a:schemeClr val="tx1">
                    <a:lumMod val="50000"/>
                    <a:lumOff val="50000"/>
                  </a:schemeClr>
                </a:solidFill>
                <a:latin typeface="Century Gothic" charset="0"/>
                <a:ea typeface="Century Gothic" charset="0"/>
                <a:cs typeface="Century Gothic" charset="0"/>
              </a:rPr>
              <a:t>Listing pages will follow the same layout as the current Global Search including:</a:t>
            </a:r>
          </a:p>
          <a:p>
            <a:r>
              <a:rPr lang="en-US" sz="1100" dirty="0" smtClean="0">
                <a:solidFill>
                  <a:schemeClr val="tx1">
                    <a:lumMod val="50000"/>
                    <a:lumOff val="50000"/>
                  </a:schemeClr>
                </a:solidFill>
                <a:latin typeface="Century Gothic" charset="0"/>
                <a:ea typeface="Century Gothic" charset="0"/>
                <a:cs typeface="Century Gothic" charset="0"/>
              </a:rPr>
              <a:t>Facets Panel (1) located on the left</a:t>
            </a:r>
          </a:p>
          <a:p>
            <a:r>
              <a:rPr lang="en-US" sz="1100" dirty="0" smtClean="0">
                <a:solidFill>
                  <a:schemeClr val="tx1">
                    <a:lumMod val="50000"/>
                    <a:lumOff val="50000"/>
                  </a:schemeClr>
                </a:solidFill>
                <a:latin typeface="Century Gothic" charset="0"/>
                <a:ea typeface="Century Gothic" charset="0"/>
                <a:cs typeface="Century Gothic" charset="0"/>
              </a:rPr>
              <a:t>Result listing (2) in the primary content area.</a:t>
            </a:r>
          </a:p>
          <a:p>
            <a:endParaRPr lang="en-US" sz="1100" dirty="0">
              <a:solidFill>
                <a:schemeClr val="tx1">
                  <a:lumMod val="50000"/>
                  <a:lumOff val="50000"/>
                </a:schemeClr>
              </a:solidFill>
              <a:latin typeface="Century Gothic" charset="0"/>
              <a:ea typeface="Century Gothic" charset="0"/>
              <a:cs typeface="Century Gothic" charset="0"/>
            </a:endParaRPr>
          </a:p>
          <a:p>
            <a:r>
              <a:rPr lang="en-US" sz="1100" dirty="0" smtClean="0">
                <a:solidFill>
                  <a:schemeClr val="tx1">
                    <a:lumMod val="50000"/>
                    <a:lumOff val="50000"/>
                  </a:schemeClr>
                </a:solidFill>
                <a:latin typeface="Century Gothic" charset="0"/>
                <a:ea typeface="Century Gothic" charset="0"/>
                <a:cs typeface="Century Gothic" charset="0"/>
              </a:rPr>
              <a:t>If the search term also matches a term in the </a:t>
            </a:r>
            <a:r>
              <a:rPr lang="en-US" sz="1100" dirty="0" err="1" smtClean="0">
                <a:solidFill>
                  <a:schemeClr val="tx1">
                    <a:lumMod val="50000"/>
                    <a:lumOff val="50000"/>
                  </a:schemeClr>
                </a:solidFill>
                <a:latin typeface="Century Gothic" charset="0"/>
                <a:ea typeface="Century Gothic" charset="0"/>
                <a:cs typeface="Century Gothic" charset="0"/>
              </a:rPr>
              <a:t>ISOnet</a:t>
            </a:r>
            <a:r>
              <a:rPr lang="en-US" sz="1100" dirty="0" smtClean="0">
                <a:solidFill>
                  <a:schemeClr val="tx1">
                    <a:lumMod val="50000"/>
                    <a:lumOff val="50000"/>
                  </a:schemeClr>
                </a:solidFill>
                <a:latin typeface="Century Gothic" charset="0"/>
                <a:ea typeface="Century Gothic" charset="0"/>
                <a:cs typeface="Century Gothic" charset="0"/>
              </a:rPr>
              <a:t> Glossary, the best matched definition will be listed at the top of the search results (3). Only one definition will be displayed for any given query.</a:t>
            </a:r>
          </a:p>
        </p:txBody>
      </p:sp>
    </p:spTree>
    <p:extLst>
      <p:ext uri="{BB962C8B-B14F-4D97-AF65-F5344CB8AC3E}">
        <p14:creationId xmlns:p14="http://schemas.microsoft.com/office/powerpoint/2010/main" val="4527020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695" t="8389" r="5838" b="47467"/>
          <a:stretch/>
        </p:blipFill>
        <p:spPr>
          <a:xfrm>
            <a:off x="531342" y="1063625"/>
            <a:ext cx="4670854" cy="1814162"/>
          </a:xfrm>
          <a:prstGeom prst="rect">
            <a:avLst/>
          </a:prstGeom>
        </p:spPr>
      </p:pic>
      <p:sp>
        <p:nvSpPr>
          <p:cNvPr id="2" name="Title 1"/>
          <p:cNvSpPr>
            <a:spLocks noGrp="1"/>
          </p:cNvSpPr>
          <p:nvPr>
            <p:ph type="title"/>
          </p:nvPr>
        </p:nvSpPr>
        <p:spPr/>
        <p:txBody>
          <a:bodyPr/>
          <a:lstStyle/>
          <a:p>
            <a:r>
              <a:rPr lang="en-US" dirty="0" smtClean="0"/>
              <a:t>Search input box – scroll behavior</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343" t="7928" r="4899" b="47147"/>
          <a:stretch/>
        </p:blipFill>
        <p:spPr>
          <a:xfrm>
            <a:off x="531342" y="3179433"/>
            <a:ext cx="4699860" cy="1544594"/>
          </a:xfrm>
          <a:prstGeom prst="rect">
            <a:avLst/>
          </a:prstGeom>
        </p:spPr>
      </p:pic>
      <p:sp>
        <p:nvSpPr>
          <p:cNvPr id="6" name="TextBox 5"/>
          <p:cNvSpPr txBox="1"/>
          <p:nvPr/>
        </p:nvSpPr>
        <p:spPr>
          <a:xfrm>
            <a:off x="5609968" y="1063625"/>
            <a:ext cx="3042206" cy="1446550"/>
          </a:xfrm>
          <a:prstGeom prst="rect">
            <a:avLst/>
          </a:prstGeom>
          <a:noFill/>
        </p:spPr>
        <p:txBody>
          <a:bodyPr wrap="square" rtlCol="0">
            <a:spAutoFit/>
          </a:bodyPr>
          <a:lstStyle/>
          <a:p>
            <a:r>
              <a:rPr lang="en-US" sz="1100" dirty="0" smtClean="0">
                <a:solidFill>
                  <a:schemeClr val="tx1">
                    <a:lumMod val="50000"/>
                    <a:lumOff val="50000"/>
                  </a:schemeClr>
                </a:solidFill>
                <a:latin typeface="Century Gothic" charset="0"/>
                <a:ea typeface="Century Gothic" charset="0"/>
                <a:cs typeface="Century Gothic" charset="0"/>
              </a:rPr>
              <a:t>The search input box is displayed at the top of the search results page(1)  by default. </a:t>
            </a:r>
          </a:p>
          <a:p>
            <a:endParaRPr lang="en-US" sz="1100" dirty="0" smtClean="0">
              <a:solidFill>
                <a:schemeClr val="tx1">
                  <a:lumMod val="50000"/>
                  <a:lumOff val="50000"/>
                </a:schemeClr>
              </a:solidFill>
              <a:latin typeface="Century Gothic" charset="0"/>
              <a:ea typeface="Century Gothic" charset="0"/>
              <a:cs typeface="Century Gothic" charset="0"/>
            </a:endParaRPr>
          </a:p>
          <a:p>
            <a:r>
              <a:rPr lang="en-US" sz="1100" dirty="0" smtClean="0">
                <a:solidFill>
                  <a:schemeClr val="tx1">
                    <a:lumMod val="50000"/>
                    <a:lumOff val="50000"/>
                  </a:schemeClr>
                </a:solidFill>
                <a:latin typeface="Century Gothic" charset="0"/>
                <a:ea typeface="Century Gothic" charset="0"/>
                <a:cs typeface="Century Gothic" charset="0"/>
              </a:rPr>
              <a:t>When the user scrolls down the result set and the input box is scrolls out of view, the search input box becomes active in the global navigation (2)</a:t>
            </a:r>
          </a:p>
        </p:txBody>
      </p:sp>
      <p:sp>
        <p:nvSpPr>
          <p:cNvPr id="7" name="TextBox 6"/>
          <p:cNvSpPr txBox="1"/>
          <p:nvPr/>
        </p:nvSpPr>
        <p:spPr>
          <a:xfrm>
            <a:off x="1850954" y="3306895"/>
            <a:ext cx="1030318" cy="76201"/>
          </a:xfrm>
          <a:prstGeom prst="rect">
            <a:avLst/>
          </a:prstGeom>
          <a:solidFill>
            <a:schemeClr val="bg1"/>
          </a:solidFill>
        </p:spPr>
        <p:txBody>
          <a:bodyPr wrap="square" lIns="18288" tIns="0" rIns="45720" bIns="0" rtlCol="0">
            <a:noAutofit/>
          </a:bodyPr>
          <a:lstStyle/>
          <a:p>
            <a:r>
              <a:rPr lang="en-US" sz="500" dirty="0" smtClean="0">
                <a:solidFill>
                  <a:schemeClr val="accent1">
                    <a:lumMod val="50000"/>
                  </a:schemeClr>
                </a:solidFill>
                <a:latin typeface="Arial" charset="0"/>
                <a:ea typeface="Arial" charset="0"/>
                <a:cs typeface="Arial" charset="0"/>
              </a:rPr>
              <a:t>Drones </a:t>
            </a:r>
            <a:r>
              <a:rPr lang="en-US" sz="500" smtClean="0">
                <a:solidFill>
                  <a:schemeClr val="accent1">
                    <a:lumMod val="50000"/>
                  </a:schemeClr>
                </a:solidFill>
                <a:latin typeface="Arial" charset="0"/>
                <a:ea typeface="Arial" charset="0"/>
                <a:cs typeface="Arial" charset="0"/>
              </a:rPr>
              <a:t>Inland Marine</a:t>
            </a:r>
            <a:endParaRPr lang="en-US" sz="500" dirty="0" smtClean="0">
              <a:solidFill>
                <a:schemeClr val="accent1">
                  <a:lumMod val="50000"/>
                </a:schemeClr>
              </a:solidFill>
              <a:latin typeface="Arial" charset="0"/>
              <a:ea typeface="Arial" charset="0"/>
              <a:cs typeface="Arial" charset="0"/>
            </a:endParaRPr>
          </a:p>
        </p:txBody>
      </p:sp>
      <p:sp>
        <p:nvSpPr>
          <p:cNvPr id="9" name="Off-page Connector 8"/>
          <p:cNvSpPr/>
          <p:nvPr/>
        </p:nvSpPr>
        <p:spPr>
          <a:xfrm rot="5400000">
            <a:off x="3898828" y="1489436"/>
            <a:ext cx="228600" cy="228600"/>
          </a:xfrm>
          <a:prstGeom prst="flowChartOffpageConnector">
            <a:avLst/>
          </a:prstGeom>
          <a:solidFill>
            <a:srgbClr val="EB6E1F"/>
          </a:solidFill>
          <a:ln w="3175">
            <a:solidFill>
              <a:schemeClr val="bg1"/>
            </a:solidFill>
          </a:ln>
          <a:effectLst>
            <a:outerShdw blurRad="38100" dist="25400" dir="2700000" algn="tl" rotWithShape="0">
              <a:prstClr val="black">
                <a:alpha val="34000"/>
              </a:prstClr>
            </a:outerShdw>
          </a:effectLst>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US" sz="1000" dirty="0">
                <a:solidFill>
                  <a:schemeClr val="bg1"/>
                </a:solidFill>
                <a:latin typeface="Helvetica Neue Light" charset="0"/>
                <a:ea typeface="Helvetica Neue Light" charset="0"/>
                <a:cs typeface="Helvetica Neue Light" charset="0"/>
              </a:rPr>
              <a:t>1</a:t>
            </a:r>
          </a:p>
        </p:txBody>
      </p:sp>
      <p:sp>
        <p:nvSpPr>
          <p:cNvPr id="10" name="Off-page Connector 9"/>
          <p:cNvSpPr/>
          <p:nvPr/>
        </p:nvSpPr>
        <p:spPr>
          <a:xfrm rot="5400000">
            <a:off x="3898828" y="3268796"/>
            <a:ext cx="228600" cy="228600"/>
          </a:xfrm>
          <a:prstGeom prst="flowChartOffpageConnector">
            <a:avLst/>
          </a:prstGeom>
          <a:solidFill>
            <a:srgbClr val="EB6E1F"/>
          </a:solidFill>
          <a:ln w="3175">
            <a:solidFill>
              <a:schemeClr val="bg1"/>
            </a:solidFill>
          </a:ln>
          <a:effectLst>
            <a:outerShdw blurRad="38100" dist="25400" dir="2700000" algn="tl" rotWithShape="0">
              <a:prstClr val="black">
                <a:alpha val="34000"/>
              </a:prstClr>
            </a:outerShdw>
          </a:effectLst>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US" sz="1000" dirty="0">
                <a:solidFill>
                  <a:schemeClr val="bg1"/>
                </a:solidFill>
                <a:latin typeface="Helvetica Neue Light" charset="0"/>
                <a:ea typeface="Helvetica Neue Light" charset="0"/>
                <a:cs typeface="Helvetica Neue Light" charset="0"/>
              </a:rPr>
              <a:t>2</a:t>
            </a:r>
          </a:p>
        </p:txBody>
      </p:sp>
    </p:spTree>
    <p:extLst>
      <p:ext uri="{BB962C8B-B14F-4D97-AF65-F5344CB8AC3E}">
        <p14:creationId xmlns:p14="http://schemas.microsoft.com/office/powerpoint/2010/main" val="4948430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Page – Pop-up</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629" y="866979"/>
            <a:ext cx="5659224" cy="4049149"/>
          </a:xfrm>
        </p:spPr>
      </p:pic>
      <p:sp>
        <p:nvSpPr>
          <p:cNvPr id="6" name="TextBox 5"/>
          <p:cNvSpPr txBox="1"/>
          <p:nvPr/>
        </p:nvSpPr>
        <p:spPr>
          <a:xfrm>
            <a:off x="5770224" y="1063625"/>
            <a:ext cx="3042206" cy="769441"/>
          </a:xfrm>
          <a:prstGeom prst="rect">
            <a:avLst/>
          </a:prstGeom>
          <a:noFill/>
        </p:spPr>
        <p:txBody>
          <a:bodyPr wrap="square" rtlCol="0">
            <a:spAutoFit/>
          </a:bodyPr>
          <a:lstStyle/>
          <a:p>
            <a:r>
              <a:rPr lang="en-US" sz="1100" dirty="0" smtClean="0">
                <a:solidFill>
                  <a:schemeClr val="tx1">
                    <a:lumMod val="50000"/>
                    <a:lumOff val="50000"/>
                  </a:schemeClr>
                </a:solidFill>
                <a:latin typeface="Century Gothic" charset="0"/>
                <a:ea typeface="Century Gothic" charset="0"/>
                <a:cs typeface="Century Gothic" charset="0"/>
              </a:rPr>
              <a:t>Links to external PDF files can be displayed in a modal window. The PDF viewer offers controls to browse or download the file. </a:t>
            </a:r>
          </a:p>
        </p:txBody>
      </p:sp>
    </p:spTree>
    <p:extLst>
      <p:ext uri="{BB962C8B-B14F-4D97-AF65-F5344CB8AC3E}">
        <p14:creationId xmlns:p14="http://schemas.microsoft.com/office/powerpoint/2010/main" val="13609998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Ancillary Page: User Authentication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712" y="893869"/>
            <a:ext cx="5712133" cy="4249631"/>
          </a:xfrm>
          <a:prstGeom prst="rect">
            <a:avLst/>
          </a:prstGeom>
        </p:spPr>
      </p:pic>
    </p:spTree>
    <p:extLst>
      <p:ext uri="{BB962C8B-B14F-4D97-AF65-F5344CB8AC3E}">
        <p14:creationId xmlns:p14="http://schemas.microsoft.com/office/powerpoint/2010/main" val="4548881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Embedding existing apps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82" y="1063872"/>
            <a:ext cx="5169906" cy="3527749"/>
          </a:xfrm>
          <a:prstGeom prst="rect">
            <a:avLst/>
          </a:prstGeom>
        </p:spPr>
      </p:pic>
      <p:sp>
        <p:nvSpPr>
          <p:cNvPr id="5" name="Rectangle 4"/>
          <p:cNvSpPr/>
          <p:nvPr/>
        </p:nvSpPr>
        <p:spPr>
          <a:xfrm>
            <a:off x="558101" y="1521303"/>
            <a:ext cx="4725748" cy="298870"/>
          </a:xfrm>
          <a:prstGeom prst="rect">
            <a:avLst/>
          </a:prstGeom>
          <a:solidFill>
            <a:srgbClr val="1C4962"/>
          </a:solidFill>
          <a:ln>
            <a:no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6" name="Group 5"/>
          <p:cNvGrpSpPr/>
          <p:nvPr/>
        </p:nvGrpSpPr>
        <p:grpSpPr>
          <a:xfrm>
            <a:off x="582375" y="1560103"/>
            <a:ext cx="732977" cy="239050"/>
            <a:chOff x="2241494" y="1537992"/>
            <a:chExt cx="972316" cy="317107"/>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494" y="1537992"/>
              <a:ext cx="640432" cy="31710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4044" y="1631072"/>
              <a:ext cx="209766" cy="151861"/>
            </a:xfrm>
            <a:prstGeom prst="rect">
              <a:avLst/>
            </a:prstGeom>
          </p:spPr>
        </p:pic>
        <p:cxnSp>
          <p:nvCxnSpPr>
            <p:cNvPr id="9" name="Straight Connector 8"/>
            <p:cNvCxnSpPr/>
            <p:nvPr/>
          </p:nvCxnSpPr>
          <p:spPr>
            <a:xfrm>
              <a:off x="2927933" y="1598135"/>
              <a:ext cx="0" cy="187550"/>
            </a:xfrm>
            <a:prstGeom prst="line">
              <a:avLst/>
            </a:prstGeom>
            <a:ln w="6350">
              <a:solidFill>
                <a:srgbClr val="0072B2"/>
              </a:solidFill>
            </a:ln>
            <a:effectLst/>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4555168" y="1525740"/>
            <a:ext cx="715260" cy="153888"/>
          </a:xfrm>
          <a:prstGeom prst="rect">
            <a:avLst/>
          </a:prstGeom>
          <a:noFill/>
        </p:spPr>
        <p:txBody>
          <a:bodyPr wrap="none" rtlCol="0">
            <a:spAutoFit/>
          </a:bodyPr>
          <a:lstStyle/>
          <a:p>
            <a:pPr algn="r"/>
            <a:r>
              <a:rPr lang="en-US" sz="400" dirty="0" smtClean="0">
                <a:solidFill>
                  <a:schemeClr val="tx2">
                    <a:lumMod val="40000"/>
                    <a:lumOff val="60000"/>
                  </a:schemeClr>
                </a:solidFill>
                <a:latin typeface="Avenir Light" charset="0"/>
                <a:ea typeface="Avenir Light" charset="0"/>
                <a:cs typeface="Avenir Light" charset="0"/>
              </a:rPr>
              <a:t>Welcome, </a:t>
            </a:r>
            <a:r>
              <a:rPr lang="en-US" sz="400" smtClean="0">
                <a:solidFill>
                  <a:schemeClr val="tx2">
                    <a:lumMod val="40000"/>
                    <a:lumOff val="60000"/>
                  </a:schemeClr>
                </a:solidFill>
                <a:latin typeface="Avenir Light" charset="0"/>
                <a:ea typeface="Avenir Light" charset="0"/>
                <a:cs typeface="Avenir Light" charset="0"/>
              </a:rPr>
              <a:t>Ben Orejana</a:t>
            </a:r>
            <a:endParaRPr lang="en-US" sz="600" dirty="0">
              <a:solidFill>
                <a:schemeClr val="tx2">
                  <a:lumMod val="40000"/>
                  <a:lumOff val="60000"/>
                </a:schemeClr>
              </a:solidFill>
              <a:latin typeface="Avenir Light" charset="0"/>
              <a:ea typeface="Avenir Light" charset="0"/>
              <a:cs typeface="Avenir Light" charset="0"/>
            </a:endParaRPr>
          </a:p>
        </p:txBody>
      </p:sp>
      <p:sp>
        <p:nvSpPr>
          <p:cNvPr id="12" name="Rectangle 11"/>
          <p:cNvSpPr/>
          <p:nvPr/>
        </p:nvSpPr>
        <p:spPr>
          <a:xfrm>
            <a:off x="2332160" y="1669954"/>
            <a:ext cx="1869413" cy="98830"/>
          </a:xfrm>
          <a:prstGeom prst="rect">
            <a:avLst/>
          </a:prstGeom>
          <a:ln>
            <a:noFill/>
          </a:ln>
        </p:spPr>
        <p:style>
          <a:lnRef idx="2">
            <a:schemeClr val="dk1"/>
          </a:lnRef>
          <a:fillRef idx="1">
            <a:schemeClr val="lt1"/>
          </a:fillRef>
          <a:effectRef idx="0">
            <a:schemeClr val="dk1"/>
          </a:effectRef>
          <a:fontRef idx="minor">
            <a:schemeClr val="dk1"/>
          </a:fontRef>
        </p:style>
        <p:txBody>
          <a:bodyPr lIns="45720" rtlCol="0" anchor="ctr"/>
          <a:lstStyle/>
          <a:p>
            <a:r>
              <a:rPr lang="en-US" sz="400" i="1" dirty="0" smtClean="0">
                <a:solidFill>
                  <a:schemeClr val="bg1">
                    <a:lumMod val="65000"/>
                  </a:schemeClr>
                </a:solidFill>
                <a:latin typeface="Helvetica Light Oblique" charset="0"/>
                <a:ea typeface="Helvetica Light Oblique" charset="0"/>
                <a:cs typeface="Helvetica Light Oblique" charset="0"/>
              </a:rPr>
              <a:t>Enter search term</a:t>
            </a:r>
            <a:endParaRPr lang="en-US" sz="400" i="1" dirty="0">
              <a:solidFill>
                <a:schemeClr val="bg1">
                  <a:lumMod val="65000"/>
                </a:schemeClr>
              </a:solidFill>
              <a:latin typeface="Helvetica Light Oblique" charset="0"/>
              <a:ea typeface="Helvetica Light Oblique" charset="0"/>
              <a:cs typeface="Helvetica Light Oblique" charset="0"/>
            </a:endParaRP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1" b="11257"/>
          <a:stretch/>
        </p:blipFill>
        <p:spPr>
          <a:xfrm>
            <a:off x="4051070" y="1673233"/>
            <a:ext cx="150504" cy="83202"/>
          </a:xfrm>
          <a:prstGeom prst="rect">
            <a:avLst/>
          </a:prstGeom>
        </p:spPr>
      </p:pic>
      <p:sp>
        <p:nvSpPr>
          <p:cNvPr id="14" name="TextBox 13"/>
          <p:cNvSpPr txBox="1"/>
          <p:nvPr/>
        </p:nvSpPr>
        <p:spPr>
          <a:xfrm>
            <a:off x="1979935" y="1669954"/>
            <a:ext cx="352225" cy="95411"/>
          </a:xfrm>
          <a:prstGeom prst="rect">
            <a:avLst/>
          </a:prstGeom>
          <a:noFill/>
          <a:ln w="3175">
            <a:solidFill>
              <a:schemeClr val="tx2">
                <a:lumMod val="40000"/>
                <a:lumOff val="60000"/>
              </a:schemeClr>
            </a:solidFill>
          </a:ln>
        </p:spPr>
        <p:txBody>
          <a:bodyPr wrap="square" lIns="27432" tIns="9144" rIns="64008" bIns="9144" rtlCol="0">
            <a:spAutoFit/>
          </a:bodyPr>
          <a:lstStyle/>
          <a:p>
            <a:r>
              <a:rPr lang="en-US" sz="500" dirty="0" smtClean="0">
                <a:solidFill>
                  <a:schemeClr val="tx2">
                    <a:lumMod val="40000"/>
                    <a:lumOff val="60000"/>
                  </a:schemeClr>
                </a:solidFill>
                <a:latin typeface="Avenir Light" charset="0"/>
                <a:ea typeface="Avenir Light" charset="0"/>
                <a:cs typeface="Avenir Light" charset="0"/>
              </a:rPr>
              <a:t>Circulars</a:t>
            </a:r>
            <a:endParaRPr lang="en-US" sz="700" dirty="0">
              <a:solidFill>
                <a:schemeClr val="tx2">
                  <a:lumMod val="40000"/>
                  <a:lumOff val="60000"/>
                </a:schemeClr>
              </a:solidFill>
              <a:latin typeface="Avenir Light" charset="0"/>
              <a:ea typeface="Avenir Light" charset="0"/>
              <a:cs typeface="Avenir Light" charset="0"/>
            </a:endParaRPr>
          </a:p>
        </p:txBody>
      </p:sp>
      <p:sp>
        <p:nvSpPr>
          <p:cNvPr id="15" name="L-Shape 14"/>
          <p:cNvSpPr/>
          <p:nvPr/>
        </p:nvSpPr>
        <p:spPr>
          <a:xfrm rot="18900000">
            <a:off x="2281526" y="1700935"/>
            <a:ext cx="27432" cy="27432"/>
          </a:xfrm>
          <a:prstGeom prst="corner">
            <a:avLst/>
          </a:prstGeom>
          <a:solidFill>
            <a:schemeClr val="tx2">
              <a:lumMod val="40000"/>
              <a:lumOff val="60000"/>
            </a:schemeClr>
          </a:solidFill>
          <a:ln w="2540">
            <a:solidFill>
              <a:srgbClr val="1C496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TextBox 15"/>
          <p:cNvSpPr txBox="1"/>
          <p:nvPr/>
        </p:nvSpPr>
        <p:spPr>
          <a:xfrm>
            <a:off x="4149542" y="1628745"/>
            <a:ext cx="231154" cy="184666"/>
          </a:xfrm>
          <a:prstGeom prst="rect">
            <a:avLst/>
          </a:prstGeom>
          <a:noFill/>
        </p:spPr>
        <p:txBody>
          <a:bodyPr wrap="none" rtlCol="0">
            <a:spAutoFit/>
          </a:bodyPr>
          <a:lstStyle/>
          <a:p>
            <a:pPr algn="r"/>
            <a:r>
              <a:rPr lang="en-US" sz="600" smtClean="0">
                <a:solidFill>
                  <a:srgbClr val="7F7F7F"/>
                </a:solidFill>
                <a:latin typeface="Avenir Light" charset="0"/>
                <a:ea typeface="Avenir Light" charset="0"/>
                <a:cs typeface="Avenir Light" charset="0"/>
              </a:rPr>
              <a:t>X</a:t>
            </a:r>
            <a:endParaRPr lang="en-US" sz="800" dirty="0">
              <a:solidFill>
                <a:srgbClr val="7F7F7F"/>
              </a:solidFill>
              <a:latin typeface="Avenir Light" charset="0"/>
              <a:ea typeface="Avenir Light" charset="0"/>
              <a:cs typeface="Avenir Light" charset="0"/>
            </a:endParaRPr>
          </a:p>
        </p:txBody>
      </p:sp>
      <p:sp>
        <p:nvSpPr>
          <p:cNvPr id="17" name="TextBox 16"/>
          <p:cNvSpPr txBox="1"/>
          <p:nvPr/>
        </p:nvSpPr>
        <p:spPr>
          <a:xfrm>
            <a:off x="5609968" y="1063625"/>
            <a:ext cx="3042206" cy="769441"/>
          </a:xfrm>
          <a:prstGeom prst="rect">
            <a:avLst/>
          </a:prstGeom>
          <a:noFill/>
        </p:spPr>
        <p:txBody>
          <a:bodyPr wrap="square" rtlCol="0">
            <a:spAutoFit/>
          </a:bodyPr>
          <a:lstStyle/>
          <a:p>
            <a:r>
              <a:rPr lang="en-US" sz="1100" dirty="0" smtClean="0">
                <a:solidFill>
                  <a:schemeClr val="tx1">
                    <a:lumMod val="50000"/>
                    <a:lumOff val="50000"/>
                  </a:schemeClr>
                </a:solidFill>
                <a:latin typeface="Century Gothic" charset="0"/>
                <a:ea typeface="Century Gothic" charset="0"/>
                <a:cs typeface="Century Gothic" charset="0"/>
              </a:rPr>
              <a:t>An example of adopting the </a:t>
            </a:r>
            <a:r>
              <a:rPr lang="en-US" sz="1100" dirty="0" err="1" smtClean="0">
                <a:solidFill>
                  <a:schemeClr val="tx1">
                    <a:lumMod val="50000"/>
                    <a:lumOff val="50000"/>
                  </a:schemeClr>
                </a:solidFill>
                <a:latin typeface="Century Gothic" charset="0"/>
                <a:ea typeface="Century Gothic" charset="0"/>
                <a:cs typeface="Century Gothic" charset="0"/>
              </a:rPr>
              <a:t>ISOnet</a:t>
            </a:r>
            <a:r>
              <a:rPr lang="en-US" sz="1100" dirty="0" smtClean="0">
                <a:solidFill>
                  <a:schemeClr val="tx1">
                    <a:lumMod val="50000"/>
                    <a:lumOff val="50000"/>
                  </a:schemeClr>
                </a:solidFill>
                <a:latin typeface="Century Gothic" charset="0"/>
                <a:ea typeface="Century Gothic" charset="0"/>
                <a:cs typeface="Century Gothic" charset="0"/>
              </a:rPr>
              <a:t> navigation with an existing application. The navigation allows access to other e-Products as well as the global search.</a:t>
            </a:r>
          </a:p>
        </p:txBody>
      </p:sp>
    </p:spTree>
    <p:extLst>
      <p:ext uri="{BB962C8B-B14F-4D97-AF65-F5344CB8AC3E}">
        <p14:creationId xmlns:p14="http://schemas.microsoft.com/office/powerpoint/2010/main" val="19979501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this Document</a:t>
            </a:r>
            <a:endParaRPr lang="en-US" dirty="0"/>
          </a:p>
        </p:txBody>
      </p:sp>
      <p:sp>
        <p:nvSpPr>
          <p:cNvPr id="3" name="Content Placeholder 2"/>
          <p:cNvSpPr>
            <a:spLocks noGrp="1"/>
          </p:cNvSpPr>
          <p:nvPr>
            <p:ph idx="1"/>
          </p:nvPr>
        </p:nvSpPr>
        <p:spPr/>
        <p:txBody>
          <a:bodyPr/>
          <a:lstStyle/>
          <a:p>
            <a:pPr marL="0" indent="0">
              <a:buNone/>
            </a:pPr>
            <a:r>
              <a:rPr lang="en-US" sz="1400" dirty="0" smtClean="0"/>
              <a:t>The purpose of this document is to specify User Interface design patterns for use in </a:t>
            </a:r>
            <a:r>
              <a:rPr lang="en-US" sz="1400" dirty="0" err="1" smtClean="0"/>
              <a:t>ISOnet</a:t>
            </a:r>
            <a:r>
              <a:rPr lang="en-US" sz="1400" dirty="0" smtClean="0"/>
              <a:t> and its related products. Design patterns are a set of solutions to common user interface problems. Examples in this document are based on a clickable prototype of the </a:t>
            </a:r>
            <a:r>
              <a:rPr lang="en-US" sz="1400" dirty="0" err="1" smtClean="0"/>
              <a:t>ISOnet</a:t>
            </a:r>
            <a:r>
              <a:rPr lang="en-US" sz="1400" dirty="0" smtClean="0"/>
              <a:t> portal and the Emerging Issues portal. Please refer to the prototype for exact pixel dimensions and interaction behavior. </a:t>
            </a:r>
          </a:p>
          <a:p>
            <a:pPr marL="0" indent="0">
              <a:buNone/>
            </a:pPr>
            <a:endParaRPr lang="en-US" sz="1400" dirty="0"/>
          </a:p>
          <a:p>
            <a:pPr marL="0" indent="0">
              <a:buNone/>
            </a:pPr>
            <a:r>
              <a:rPr lang="en-US" sz="1400" dirty="0" smtClean="0"/>
              <a:t>The majority of pages in the current implementation of </a:t>
            </a:r>
            <a:r>
              <a:rPr lang="en-US" sz="1400" dirty="0" err="1" smtClean="0"/>
              <a:t>ISOnet</a:t>
            </a:r>
            <a:r>
              <a:rPr lang="en-US" sz="1400" dirty="0" smtClean="0"/>
              <a:t> fit within one of the defined patterns in this document. Other pages that fall outside of these patterns will adopt styles such as fonts, colors and control styles, that will keep it consistent with the new design. However these outlier pages will require independent design attention in regards to page layout and application flow. Examples for style adoption are given at the end of this document</a:t>
            </a:r>
            <a:endParaRPr lang="en-US" sz="1400" dirty="0"/>
          </a:p>
          <a:p>
            <a:pPr marL="0" indent="0">
              <a:buNone/>
            </a:pPr>
            <a:endParaRPr lang="en-US" sz="1400" dirty="0" smtClean="0"/>
          </a:p>
          <a:p>
            <a:pPr marL="0" indent="0">
              <a:buNone/>
            </a:pPr>
            <a:endParaRPr lang="en-US" sz="1400" dirty="0" smtClean="0"/>
          </a:p>
        </p:txBody>
      </p:sp>
    </p:spTree>
    <p:extLst>
      <p:ext uri="{BB962C8B-B14F-4D97-AF65-F5344CB8AC3E}">
        <p14:creationId xmlns:p14="http://schemas.microsoft.com/office/powerpoint/2010/main" val="9683380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Styling </a:t>
            </a:r>
            <a:r>
              <a:rPr lang="en-US" dirty="0"/>
              <a:t>E</a:t>
            </a:r>
            <a:r>
              <a:rPr lang="en-US" dirty="0" smtClean="0"/>
              <a:t>xisting Apps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472" y="1752700"/>
            <a:ext cx="3573516" cy="2593269"/>
          </a:xfrm>
          <a:prstGeom prst="rect">
            <a:avLst/>
          </a:prstGeom>
          <a:ln>
            <a:solidFill>
              <a:schemeClr val="bg1">
                <a:lumMod val="95000"/>
              </a:schemeClr>
            </a:solidFill>
          </a:ln>
          <a:effectLst>
            <a:outerShdw blurRad="50800" dist="76200" dir="2700000" algn="tl" rotWithShape="0">
              <a:prstClr val="black">
                <a:alpha val="10000"/>
              </a:prst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290" y="1761189"/>
            <a:ext cx="3986306" cy="2584780"/>
          </a:xfrm>
          <a:prstGeom prst="rect">
            <a:avLst/>
          </a:prstGeom>
          <a:ln>
            <a:solidFill>
              <a:schemeClr val="bg1">
                <a:lumMod val="95000"/>
              </a:schemeClr>
            </a:solidFill>
          </a:ln>
          <a:effectLst>
            <a:outerShdw blurRad="50800" dist="76200" dir="2700000" algn="tl" rotWithShape="0">
              <a:prstClr val="black">
                <a:alpha val="10000"/>
              </a:prstClr>
            </a:outerShdw>
          </a:effectLst>
        </p:spPr>
      </p:pic>
      <p:sp>
        <p:nvSpPr>
          <p:cNvPr id="5" name="Content Placeholder 2"/>
          <p:cNvSpPr>
            <a:spLocks noGrp="1"/>
          </p:cNvSpPr>
          <p:nvPr>
            <p:ph idx="1"/>
          </p:nvPr>
        </p:nvSpPr>
        <p:spPr>
          <a:xfrm>
            <a:off x="457200" y="1063229"/>
            <a:ext cx="8229600" cy="3531394"/>
          </a:xfrm>
        </p:spPr>
        <p:txBody>
          <a:bodyPr/>
          <a:lstStyle/>
          <a:p>
            <a:pPr marL="0" indent="0">
              <a:buNone/>
            </a:pPr>
            <a:r>
              <a:rPr lang="en-US" sz="1100" dirty="0" err="1" smtClean="0"/>
              <a:t>ISOnet</a:t>
            </a:r>
            <a:r>
              <a:rPr lang="en-US" sz="1100" dirty="0" smtClean="0"/>
              <a:t> applications will need to be evaluated and styled to match the new </a:t>
            </a:r>
            <a:r>
              <a:rPr lang="en-US" sz="1100" dirty="0" err="1" smtClean="0"/>
              <a:t>ISOnet</a:t>
            </a:r>
            <a:r>
              <a:rPr lang="en-US" sz="1100" dirty="0" smtClean="0"/>
              <a:t> style guide.</a:t>
            </a:r>
          </a:p>
          <a:p>
            <a:pPr marL="0" indent="0">
              <a:buNone/>
            </a:pPr>
            <a:endParaRPr lang="en-US" sz="1100" dirty="0" smtClean="0"/>
          </a:p>
          <a:p>
            <a:pPr marL="0" indent="0">
              <a:buNone/>
            </a:pPr>
            <a:endParaRPr lang="en-US" sz="1100" dirty="0"/>
          </a:p>
        </p:txBody>
      </p:sp>
    </p:spTree>
    <p:extLst>
      <p:ext uri="{BB962C8B-B14F-4D97-AF65-F5344CB8AC3E}">
        <p14:creationId xmlns:p14="http://schemas.microsoft.com/office/powerpoint/2010/main" val="7360074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7"/>
          <p:cNvSpPr txBox="1">
            <a:spLocks noChangeArrowheads="1"/>
          </p:cNvSpPr>
          <p:nvPr/>
        </p:nvSpPr>
        <p:spPr bwMode="auto">
          <a:xfrm>
            <a:off x="233363" y="1773238"/>
            <a:ext cx="2217737"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a:lnSpc>
                <a:spcPct val="110000"/>
              </a:lnSpc>
            </a:pPr>
            <a:r>
              <a:rPr lang="en-US" sz="800" b="1" dirty="0">
                <a:latin typeface="Century Gothic" panose="020B0502020202020204" pitchFamily="34" charset="0"/>
                <a:ea typeface="Century Gothic" panose="020B0502020202020204" pitchFamily="34" charset="0"/>
                <a:cs typeface="Century Gothic" panose="020B0502020202020204" pitchFamily="34" charset="0"/>
              </a:rPr>
              <a:t>About Alliance</a:t>
            </a:r>
          </a:p>
          <a:p>
            <a:pPr algn="just">
              <a:lnSpc>
                <a:spcPct val="110000"/>
              </a:lnSpc>
            </a:pPr>
            <a:r>
              <a:rPr lang="en-US" sz="600" dirty="0">
                <a:latin typeface="Century Gothic" panose="020B0502020202020204" pitchFamily="34" charset="0"/>
                <a:ea typeface="Century Gothic" panose="020B0502020202020204" pitchFamily="34" charset="0"/>
                <a:cs typeface="Century Gothic" panose="020B0502020202020204" pitchFamily="34" charset="0"/>
              </a:rPr>
              <a:t>The fastest growing provider of software development services, Alliance Global Services partners with organizations across all industries on their mission-critical software. Our team of more than 1,000 designs, develops, and tests the applications, platforms, and products that become primary drivers of innovation, competitive differentiation, and revenue growth for clients. At Alliance, we believe that every company is in the software business and transform our clients’ businesses with great software – the software that lives inside their businesses and has an impact every day. Alliance Global Services is headquartered outside of Philadelphia in Conshohocken, PA. </a:t>
            </a:r>
          </a:p>
        </p:txBody>
      </p:sp>
      <p:sp>
        <p:nvSpPr>
          <p:cNvPr id="4" name="TextBox 3"/>
          <p:cNvSpPr txBox="1"/>
          <p:nvPr/>
        </p:nvSpPr>
        <p:spPr>
          <a:xfrm>
            <a:off x="681038" y="4113213"/>
            <a:ext cx="1655762" cy="185737"/>
          </a:xfrm>
          <a:prstGeom prst="rect">
            <a:avLst/>
          </a:prstGeom>
          <a:noFill/>
        </p:spPr>
        <p:txBody>
          <a:bodyPr wrap="none">
            <a:spAutoFit/>
          </a:bodyPr>
          <a:lstStyle/>
          <a:p>
            <a:pPr fontAlgn="auto">
              <a:spcBef>
                <a:spcPts val="0"/>
              </a:spcBef>
              <a:spcAft>
                <a:spcPts val="0"/>
              </a:spcAft>
              <a:defRPr/>
            </a:pPr>
            <a:r>
              <a:rPr lang="en-US" sz="600" dirty="0">
                <a:solidFill>
                  <a:schemeClr val="tx1">
                    <a:lumMod val="65000"/>
                    <a:lumOff val="35000"/>
                  </a:schemeClr>
                </a:solidFill>
                <a:latin typeface="+mn-lt"/>
              </a:rPr>
              <a:t>linkedin.com/company/alliance-global-services</a:t>
            </a:r>
          </a:p>
        </p:txBody>
      </p:sp>
      <p:sp>
        <p:nvSpPr>
          <p:cNvPr id="21508" name="TextBox 8"/>
          <p:cNvSpPr txBox="1">
            <a:spLocks noChangeArrowheads="1"/>
          </p:cNvSpPr>
          <p:nvPr/>
        </p:nvSpPr>
        <p:spPr bwMode="auto">
          <a:xfrm>
            <a:off x="2986088" y="1233488"/>
            <a:ext cx="343459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sz="1050" dirty="0" smtClean="0">
                <a:solidFill>
                  <a:schemeClr val="bg1"/>
                </a:solidFill>
              </a:rPr>
              <a:t>Ben Orejana - UX Lead</a:t>
            </a:r>
          </a:p>
          <a:p>
            <a:r>
              <a:rPr lang="en-US" sz="1050" dirty="0" smtClean="0">
                <a:solidFill>
                  <a:schemeClr val="bg1"/>
                </a:solidFill>
              </a:rPr>
              <a:t>Dan </a:t>
            </a:r>
            <a:r>
              <a:rPr lang="en-US" sz="1050" dirty="0" err="1" smtClean="0">
                <a:solidFill>
                  <a:schemeClr val="bg1"/>
                </a:solidFill>
              </a:rPr>
              <a:t>DiFlavis</a:t>
            </a:r>
            <a:r>
              <a:rPr lang="en-US" sz="1050" dirty="0" smtClean="0">
                <a:solidFill>
                  <a:schemeClr val="bg1"/>
                </a:solidFill>
              </a:rPr>
              <a:t> – UX Designer / Product Strategist</a:t>
            </a:r>
            <a:endParaRPr lang="en-US" sz="1050"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Branding Guidelines</a:t>
            </a:r>
            <a:endParaRPr lang="en-US" dirty="0"/>
          </a:p>
        </p:txBody>
      </p:sp>
      <p:sp>
        <p:nvSpPr>
          <p:cNvPr id="3" name="Content Placeholder 2"/>
          <p:cNvSpPr>
            <a:spLocks noGrp="1"/>
          </p:cNvSpPr>
          <p:nvPr>
            <p:ph idx="1"/>
          </p:nvPr>
        </p:nvSpPr>
        <p:spPr/>
        <p:txBody>
          <a:bodyPr/>
          <a:lstStyle/>
          <a:p>
            <a:pPr marL="0" indent="0">
              <a:buNone/>
            </a:pPr>
            <a:r>
              <a:rPr lang="en-US" sz="1200" dirty="0" smtClean="0"/>
              <a:t>The </a:t>
            </a:r>
            <a:r>
              <a:rPr lang="en-US" sz="1200" dirty="0" err="1" smtClean="0"/>
              <a:t>ISOnet</a:t>
            </a:r>
            <a:r>
              <a:rPr lang="en-US" sz="1200" dirty="0" smtClean="0"/>
              <a:t> design will follow the latest brand guidelines supplied by Verisk Analytics – Corporate Marketing. These guidelines include typography, logo usage, and color palette.  For more information on Branding Guideline, contact Verisk Design Services.</a:t>
            </a:r>
          </a:p>
          <a:p>
            <a:pPr marL="0" indent="0">
              <a:buNone/>
            </a:pPr>
            <a:endParaRPr lang="en-US" sz="1200" dirty="0" smtClean="0"/>
          </a:p>
          <a:p>
            <a:pPr marL="0" indent="0">
              <a:buNone/>
            </a:pPr>
            <a:endParaRPr lang="en-US" sz="1200" dirty="0"/>
          </a:p>
        </p:txBody>
      </p:sp>
      <p:sp>
        <p:nvSpPr>
          <p:cNvPr id="4" name="TextBox 3"/>
          <p:cNvSpPr txBox="1"/>
          <p:nvPr/>
        </p:nvSpPr>
        <p:spPr>
          <a:xfrm>
            <a:off x="6459280" y="1888397"/>
            <a:ext cx="2078664" cy="1277273"/>
          </a:xfrm>
          <a:prstGeom prst="rect">
            <a:avLst/>
          </a:prstGeom>
          <a:noFill/>
        </p:spPr>
        <p:txBody>
          <a:bodyPr wrap="square" rtlCol="0">
            <a:spAutoFit/>
          </a:bodyPr>
          <a:lstStyle/>
          <a:p>
            <a:r>
              <a:rPr lang="en-US" sz="1100" dirty="0" smtClean="0">
                <a:solidFill>
                  <a:schemeClr val="tx1">
                    <a:lumMod val="50000"/>
                    <a:lumOff val="50000"/>
                  </a:schemeClr>
                </a:solidFill>
                <a:latin typeface="Century Gothic" charset="0"/>
                <a:ea typeface="Century Gothic" charset="0"/>
                <a:cs typeface="Century Gothic" charset="0"/>
              </a:rPr>
              <a:t>Font stack for digital media:</a:t>
            </a:r>
          </a:p>
          <a:p>
            <a:pPr marL="171450" indent="-171450">
              <a:buFont typeface="Arial" charset="0"/>
              <a:buChar char="•"/>
            </a:pPr>
            <a:r>
              <a:rPr lang="en-US" sz="1100" dirty="0" smtClean="0">
                <a:solidFill>
                  <a:schemeClr val="tx1">
                    <a:lumMod val="50000"/>
                    <a:lumOff val="50000"/>
                  </a:schemeClr>
                </a:solidFill>
                <a:latin typeface="Century Gothic" charset="0"/>
                <a:ea typeface="Century Gothic" charset="0"/>
                <a:cs typeface="Century Gothic" charset="0"/>
              </a:rPr>
              <a:t>Helvetica </a:t>
            </a:r>
            <a:r>
              <a:rPr lang="en-US" sz="1100" dirty="0" err="1" smtClean="0">
                <a:solidFill>
                  <a:schemeClr val="tx1">
                    <a:lumMod val="50000"/>
                    <a:lumOff val="50000"/>
                  </a:schemeClr>
                </a:solidFill>
                <a:latin typeface="Century Gothic" charset="0"/>
                <a:ea typeface="Century Gothic" charset="0"/>
                <a:cs typeface="Century Gothic" charset="0"/>
              </a:rPr>
              <a:t>Neue</a:t>
            </a:r>
            <a:endParaRPr lang="en-US" sz="1100" dirty="0" smtClean="0">
              <a:solidFill>
                <a:schemeClr val="tx1">
                  <a:lumMod val="50000"/>
                  <a:lumOff val="50000"/>
                </a:schemeClr>
              </a:solidFill>
              <a:latin typeface="Century Gothic" charset="0"/>
              <a:ea typeface="Century Gothic" charset="0"/>
              <a:cs typeface="Century Gothic" charset="0"/>
            </a:endParaRPr>
          </a:p>
          <a:p>
            <a:pPr marL="171450" indent="-171450">
              <a:buFont typeface="Arial" charset="0"/>
              <a:buChar char="•"/>
            </a:pPr>
            <a:r>
              <a:rPr lang="en-US" sz="1100" dirty="0" smtClean="0">
                <a:solidFill>
                  <a:schemeClr val="tx1">
                    <a:lumMod val="50000"/>
                    <a:lumOff val="50000"/>
                  </a:schemeClr>
                </a:solidFill>
                <a:latin typeface="Century Gothic" charset="0"/>
                <a:ea typeface="Century Gothic" charset="0"/>
                <a:cs typeface="Century Gothic" charset="0"/>
              </a:rPr>
              <a:t>Helvetica</a:t>
            </a:r>
          </a:p>
          <a:p>
            <a:pPr marL="171450" indent="-171450">
              <a:buFont typeface="Arial" charset="0"/>
              <a:buChar char="•"/>
            </a:pPr>
            <a:r>
              <a:rPr lang="en-US" sz="1100" dirty="0" smtClean="0">
                <a:solidFill>
                  <a:schemeClr val="tx1">
                    <a:lumMod val="50000"/>
                    <a:lumOff val="50000"/>
                  </a:schemeClr>
                </a:solidFill>
                <a:latin typeface="Century Gothic" charset="0"/>
                <a:ea typeface="Century Gothic" charset="0"/>
                <a:cs typeface="Century Gothic" charset="0"/>
              </a:rPr>
              <a:t>Arial</a:t>
            </a:r>
          </a:p>
          <a:p>
            <a:pPr marL="171450" indent="-171450">
              <a:buFont typeface="Arial" charset="0"/>
              <a:buChar char="•"/>
            </a:pPr>
            <a:r>
              <a:rPr lang="en-US" sz="1100" dirty="0" smtClean="0">
                <a:solidFill>
                  <a:schemeClr val="tx1">
                    <a:lumMod val="50000"/>
                    <a:lumOff val="50000"/>
                  </a:schemeClr>
                </a:solidFill>
                <a:latin typeface="Century Gothic" charset="0"/>
                <a:ea typeface="Century Gothic" charset="0"/>
                <a:cs typeface="Century Gothic" charset="0"/>
              </a:rPr>
              <a:t>Sans-serif</a:t>
            </a:r>
          </a:p>
          <a:p>
            <a:endParaRPr lang="en-US" sz="1100" dirty="0">
              <a:solidFill>
                <a:schemeClr val="tx1">
                  <a:lumMod val="50000"/>
                  <a:lumOff val="50000"/>
                </a:schemeClr>
              </a:solidFill>
              <a:latin typeface="Century Gothic" charset="0"/>
              <a:ea typeface="Century Gothic" charset="0"/>
              <a:cs typeface="Century Gothic" charset="0"/>
            </a:endParaRPr>
          </a:p>
          <a:p>
            <a:endParaRPr lang="en-US" sz="1100" dirty="0" smtClean="0">
              <a:solidFill>
                <a:schemeClr val="tx1">
                  <a:lumMod val="50000"/>
                  <a:lumOff val="50000"/>
                </a:schemeClr>
              </a:solidFill>
              <a:latin typeface="Century Gothic" charset="0"/>
              <a:ea typeface="Century Gothic" charset="0"/>
              <a:cs typeface="Century Gothic" charset="0"/>
            </a:endParaRPr>
          </a:p>
        </p:txBody>
      </p:sp>
      <p:sp>
        <p:nvSpPr>
          <p:cNvPr id="5" name="TextBox 4"/>
          <p:cNvSpPr txBox="1"/>
          <p:nvPr/>
        </p:nvSpPr>
        <p:spPr>
          <a:xfrm>
            <a:off x="457200" y="2785007"/>
            <a:ext cx="3423684" cy="1107996"/>
          </a:xfrm>
          <a:prstGeom prst="rect">
            <a:avLst/>
          </a:prstGeom>
          <a:noFill/>
        </p:spPr>
        <p:txBody>
          <a:bodyPr wrap="square" rtlCol="0">
            <a:spAutoFit/>
          </a:bodyPr>
          <a:lstStyle/>
          <a:p>
            <a:r>
              <a:rPr lang="en-US" sz="1100" dirty="0">
                <a:solidFill>
                  <a:schemeClr val="tx1">
                    <a:lumMod val="50000"/>
                    <a:lumOff val="50000"/>
                  </a:schemeClr>
                </a:solidFill>
                <a:latin typeface="Century Gothic" charset="0"/>
                <a:ea typeface="Century Gothic" charset="0"/>
                <a:cs typeface="Century Gothic" charset="0"/>
              </a:rPr>
              <a:t>Verisk Design Services has supplied various sizes of the approved logo, so there should generally be no need to enlarge or reduce the logo. Enlarging or reducing the logo on your own could stretch or distort the logo. If you need a custom size, contact Verisk Design Services. </a:t>
            </a:r>
            <a:endParaRPr lang="en-US" sz="1100" dirty="0" smtClean="0">
              <a:solidFill>
                <a:schemeClr val="tx1">
                  <a:lumMod val="50000"/>
                  <a:lumOff val="50000"/>
                </a:schemeClr>
              </a:solidFill>
              <a:latin typeface="Century Gothic" charset="0"/>
              <a:ea typeface="Century Gothic" charset="0"/>
              <a:cs typeface="Century Gothic"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893" y="1920479"/>
            <a:ext cx="1885507" cy="68412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946" y="1888397"/>
            <a:ext cx="1233378" cy="2989053"/>
          </a:xfrm>
          <a:prstGeom prst="rect">
            <a:avLst/>
          </a:prstGeom>
        </p:spPr>
      </p:pic>
    </p:spTree>
    <p:extLst>
      <p:ext uri="{BB962C8B-B14F-4D97-AF65-F5344CB8AC3E}">
        <p14:creationId xmlns:p14="http://schemas.microsoft.com/office/powerpoint/2010/main" val="1070718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457200" y="1063229"/>
            <a:ext cx="8229600" cy="353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anose="020B0604020202020204" pitchFamily="34" charset="0"/>
              <a:buChar char="•"/>
              <a:defRPr sz="2000" kern="1200">
                <a:solidFill>
                  <a:srgbClr val="7F7F7F"/>
                </a:solidFill>
                <a:latin typeface="Century Gothic"/>
                <a:ea typeface="Century Gothic" panose="020B0502020202020204" pitchFamily="34" charset="0"/>
                <a:cs typeface="Century Gothic"/>
              </a:defRPr>
            </a:lvl1pPr>
            <a:lvl2pPr marL="742950" indent="-285750" algn="l" defTabSz="457200" rtl="0" fontAlgn="base">
              <a:spcBef>
                <a:spcPct val="20000"/>
              </a:spcBef>
              <a:spcAft>
                <a:spcPct val="0"/>
              </a:spcAft>
              <a:buFont typeface="Arial" panose="020B0604020202020204" pitchFamily="34" charset="0"/>
              <a:buChar char="–"/>
              <a:defRPr kern="1200">
                <a:solidFill>
                  <a:srgbClr val="7F7F7F"/>
                </a:solidFill>
                <a:latin typeface="Century Gothic"/>
                <a:ea typeface="Century Gothic" panose="020B0502020202020204" pitchFamily="34" charset="0"/>
                <a:cs typeface="Century Gothic"/>
              </a:defRPr>
            </a:lvl2pPr>
            <a:lvl3pPr marL="1143000" indent="-228600" algn="l" defTabSz="457200" rtl="0" fontAlgn="base">
              <a:spcBef>
                <a:spcPct val="20000"/>
              </a:spcBef>
              <a:spcAft>
                <a:spcPct val="0"/>
              </a:spcAft>
              <a:buFont typeface="Arial" panose="020B0604020202020204" pitchFamily="34" charset="0"/>
              <a:buChar char="•"/>
              <a:defRPr sz="1600" kern="1200">
                <a:solidFill>
                  <a:srgbClr val="7F7F7F"/>
                </a:solidFill>
                <a:latin typeface="Century Gothic"/>
                <a:ea typeface="Century Gothic" panose="020B0502020202020204" pitchFamily="34" charset="0"/>
                <a:cs typeface="Century Gothic"/>
              </a:defRPr>
            </a:lvl3pPr>
            <a:lvl4pPr marL="1600200" indent="-228600" algn="l" defTabSz="457200" rtl="0" fontAlgn="base">
              <a:spcBef>
                <a:spcPct val="20000"/>
              </a:spcBef>
              <a:spcAft>
                <a:spcPct val="0"/>
              </a:spcAft>
              <a:buFont typeface="Arial" panose="020B0604020202020204" pitchFamily="34" charset="0"/>
              <a:buChar char="–"/>
              <a:defRPr sz="1400" kern="1200">
                <a:solidFill>
                  <a:srgbClr val="7F7F7F"/>
                </a:solidFill>
                <a:latin typeface="Century Gothic"/>
                <a:ea typeface="Century Gothic" panose="020B0502020202020204" pitchFamily="34" charset="0"/>
                <a:cs typeface="Century Gothic"/>
              </a:defRPr>
            </a:lvl4pPr>
            <a:lvl5pPr marL="2057400" indent="-228600" algn="l" defTabSz="457200" rtl="0" fontAlgn="base">
              <a:spcBef>
                <a:spcPct val="20000"/>
              </a:spcBef>
              <a:spcAft>
                <a:spcPct val="0"/>
              </a:spcAft>
              <a:buFont typeface="Arial" panose="020B0604020202020204" pitchFamily="34" charset="0"/>
              <a:buChar char="»"/>
              <a:defRPr sz="1200" kern="1200">
                <a:solidFill>
                  <a:srgbClr val="7F7F7F"/>
                </a:solidFill>
                <a:latin typeface="Century Gothic"/>
                <a:ea typeface="Century Gothic" panose="020B0502020202020204" pitchFamily="34" charset="0"/>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200" dirty="0" smtClean="0"/>
              <a:t>The </a:t>
            </a:r>
            <a:r>
              <a:rPr lang="en-US" sz="1200" dirty="0" err="1" smtClean="0"/>
              <a:t>ISOnet</a:t>
            </a:r>
            <a:r>
              <a:rPr lang="en-US" sz="1200" dirty="0" smtClean="0"/>
              <a:t> color palette is derived from the latest brand guidelines supplied by Verisk Analytics – Corporate Marketing. For more information on Branding Guideline, contact Verisk Design Services.</a:t>
            </a:r>
          </a:p>
          <a:p>
            <a:pPr marL="0" indent="0">
              <a:buFont typeface="Arial" panose="020B0604020202020204" pitchFamily="34" charset="0"/>
              <a:buNone/>
            </a:pPr>
            <a:endParaRPr lang="en-US" sz="1200" dirty="0" smtClean="0"/>
          </a:p>
          <a:p>
            <a:pPr marL="0" indent="0">
              <a:buFont typeface="Arial" panose="020B0604020202020204" pitchFamily="34" charset="0"/>
              <a:buNone/>
            </a:pPr>
            <a:endParaRPr lang="en-US" sz="1200" dirty="0"/>
          </a:p>
        </p:txBody>
      </p:sp>
      <p:sp>
        <p:nvSpPr>
          <p:cNvPr id="2" name="Title 1"/>
          <p:cNvSpPr>
            <a:spLocks noGrp="1"/>
          </p:cNvSpPr>
          <p:nvPr>
            <p:ph type="title"/>
          </p:nvPr>
        </p:nvSpPr>
        <p:spPr/>
        <p:txBody>
          <a:bodyPr/>
          <a:lstStyle/>
          <a:p>
            <a:r>
              <a:rPr lang="en-US" dirty="0" smtClean="0"/>
              <a:t>Color Palette</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3750" b="1005"/>
          <a:stretch/>
        </p:blipFill>
        <p:spPr>
          <a:xfrm>
            <a:off x="457199" y="1624172"/>
            <a:ext cx="5505711" cy="3286125"/>
          </a:xfrm>
        </p:spPr>
      </p:pic>
      <p:sp>
        <p:nvSpPr>
          <p:cNvPr id="6" name="TextBox 5"/>
          <p:cNvSpPr txBox="1"/>
          <p:nvPr/>
        </p:nvSpPr>
        <p:spPr>
          <a:xfrm>
            <a:off x="7234201" y="4120491"/>
            <a:ext cx="1729562" cy="338554"/>
          </a:xfrm>
          <a:prstGeom prst="rect">
            <a:avLst/>
          </a:prstGeom>
          <a:noFill/>
        </p:spPr>
        <p:txBody>
          <a:bodyPr wrap="square" rtlCol="0">
            <a:spAutoFit/>
          </a:bodyPr>
          <a:lstStyle/>
          <a:p>
            <a:r>
              <a:rPr lang="en-US" sz="800" dirty="0" smtClean="0">
                <a:solidFill>
                  <a:schemeClr val="tx1">
                    <a:lumMod val="50000"/>
                    <a:lumOff val="50000"/>
                  </a:schemeClr>
                </a:solidFill>
                <a:latin typeface="Century Gothic" charset="0"/>
                <a:ea typeface="Century Gothic" charset="0"/>
                <a:cs typeface="Century Gothic" charset="0"/>
              </a:rPr>
              <a:t>Emphasis button</a:t>
            </a:r>
          </a:p>
          <a:p>
            <a:r>
              <a:rPr lang="en-US" sz="800" dirty="0" smtClean="0">
                <a:solidFill>
                  <a:schemeClr val="tx1">
                    <a:lumMod val="50000"/>
                    <a:lumOff val="50000"/>
                  </a:schemeClr>
                </a:solidFill>
                <a:latin typeface="Century Gothic" charset="0"/>
                <a:ea typeface="Century Gothic" charset="0"/>
                <a:cs typeface="Century Gothic" charset="0"/>
              </a:rPr>
              <a:t>#FFA400 – orange/gold</a:t>
            </a:r>
          </a:p>
        </p:txBody>
      </p:sp>
      <p:sp>
        <p:nvSpPr>
          <p:cNvPr id="7" name="TextBox 6"/>
          <p:cNvSpPr txBox="1"/>
          <p:nvPr/>
        </p:nvSpPr>
        <p:spPr>
          <a:xfrm>
            <a:off x="7234201" y="3467993"/>
            <a:ext cx="1531647" cy="584775"/>
          </a:xfrm>
          <a:prstGeom prst="rect">
            <a:avLst/>
          </a:prstGeom>
          <a:noFill/>
        </p:spPr>
        <p:txBody>
          <a:bodyPr wrap="square" rtlCol="0">
            <a:spAutoFit/>
          </a:bodyPr>
          <a:lstStyle/>
          <a:p>
            <a:r>
              <a:rPr lang="en-US" sz="800" dirty="0" smtClean="0">
                <a:solidFill>
                  <a:schemeClr val="tx1">
                    <a:lumMod val="50000"/>
                    <a:lumOff val="50000"/>
                  </a:schemeClr>
                </a:solidFill>
                <a:latin typeface="Century Gothic" charset="0"/>
                <a:ea typeface="Century Gothic" charset="0"/>
                <a:cs typeface="Century Gothic" charset="0"/>
              </a:rPr>
              <a:t>Hyperlink text (on light backgrounds)</a:t>
            </a:r>
          </a:p>
          <a:p>
            <a:r>
              <a:rPr lang="en-US" sz="800" dirty="0" smtClean="0">
                <a:solidFill>
                  <a:schemeClr val="tx1">
                    <a:lumMod val="50000"/>
                    <a:lumOff val="50000"/>
                  </a:schemeClr>
                </a:solidFill>
                <a:latin typeface="Century Gothic" charset="0"/>
                <a:ea typeface="Century Gothic" charset="0"/>
                <a:cs typeface="Century Gothic" charset="0"/>
              </a:rPr>
              <a:t>Default </a:t>
            </a:r>
            <a:r>
              <a:rPr lang="en-US" sz="800" dirty="0">
                <a:solidFill>
                  <a:schemeClr val="tx1">
                    <a:lumMod val="50000"/>
                    <a:lumOff val="50000"/>
                  </a:schemeClr>
                </a:solidFill>
                <a:latin typeface="Century Gothic" charset="0"/>
                <a:ea typeface="Century Gothic" charset="0"/>
                <a:cs typeface="Century Gothic" charset="0"/>
              </a:rPr>
              <a:t>b</a:t>
            </a:r>
            <a:r>
              <a:rPr lang="en-US" sz="800" dirty="0" smtClean="0">
                <a:solidFill>
                  <a:schemeClr val="tx1">
                    <a:lumMod val="50000"/>
                    <a:lumOff val="50000"/>
                  </a:schemeClr>
                </a:solidFill>
                <a:latin typeface="Century Gothic" charset="0"/>
                <a:ea typeface="Century Gothic" charset="0"/>
                <a:cs typeface="Century Gothic" charset="0"/>
              </a:rPr>
              <a:t>uttons</a:t>
            </a:r>
          </a:p>
          <a:p>
            <a:r>
              <a:rPr lang="en-US" sz="800" dirty="0" smtClean="0">
                <a:solidFill>
                  <a:schemeClr val="tx1">
                    <a:lumMod val="50000"/>
                    <a:lumOff val="50000"/>
                  </a:schemeClr>
                </a:solidFill>
                <a:latin typeface="Century Gothic" charset="0"/>
                <a:ea typeface="Century Gothic" charset="0"/>
                <a:cs typeface="Century Gothic" charset="0"/>
              </a:rPr>
              <a:t>#0177A9 - blue</a:t>
            </a:r>
          </a:p>
        </p:txBody>
      </p:sp>
      <p:sp>
        <p:nvSpPr>
          <p:cNvPr id="8" name="TextBox 7"/>
          <p:cNvSpPr txBox="1"/>
          <p:nvPr/>
        </p:nvSpPr>
        <p:spPr>
          <a:xfrm>
            <a:off x="7234201" y="2969643"/>
            <a:ext cx="1258183" cy="338554"/>
          </a:xfrm>
          <a:prstGeom prst="rect">
            <a:avLst/>
          </a:prstGeom>
          <a:noFill/>
        </p:spPr>
        <p:txBody>
          <a:bodyPr wrap="square" rtlCol="0">
            <a:spAutoFit/>
          </a:bodyPr>
          <a:lstStyle/>
          <a:p>
            <a:r>
              <a:rPr lang="en-US" sz="800" dirty="0" smtClean="0">
                <a:solidFill>
                  <a:schemeClr val="tx1">
                    <a:lumMod val="50000"/>
                    <a:lumOff val="50000"/>
                  </a:schemeClr>
                </a:solidFill>
                <a:latin typeface="Century Gothic" charset="0"/>
                <a:ea typeface="Century Gothic" charset="0"/>
                <a:cs typeface="Century Gothic" charset="0"/>
              </a:rPr>
              <a:t>Hover </a:t>
            </a:r>
          </a:p>
          <a:p>
            <a:r>
              <a:rPr lang="en-US" sz="800" dirty="0" smtClean="0">
                <a:solidFill>
                  <a:schemeClr val="tx1">
                    <a:lumMod val="50000"/>
                    <a:lumOff val="50000"/>
                  </a:schemeClr>
                </a:solidFill>
                <a:latin typeface="Century Gothic" charset="0"/>
                <a:ea typeface="Century Gothic" charset="0"/>
                <a:cs typeface="Century Gothic" charset="0"/>
              </a:rPr>
              <a:t>#</a:t>
            </a:r>
            <a:r>
              <a:rPr lang="is-IS" sz="800" dirty="0" smtClean="0">
                <a:solidFill>
                  <a:schemeClr val="tx1">
                    <a:lumMod val="50000"/>
                    <a:lumOff val="50000"/>
                  </a:schemeClr>
                </a:solidFill>
                <a:latin typeface="Century Gothic" charset="0"/>
                <a:ea typeface="Century Gothic" charset="0"/>
                <a:cs typeface="Century Gothic" charset="0"/>
              </a:rPr>
              <a:t>1E4664 </a:t>
            </a:r>
            <a:r>
              <a:rPr lang="en-US" sz="800" dirty="0" smtClean="0">
                <a:solidFill>
                  <a:schemeClr val="tx1">
                    <a:lumMod val="50000"/>
                    <a:lumOff val="50000"/>
                  </a:schemeClr>
                </a:solidFill>
                <a:latin typeface="Century Gothic" charset="0"/>
                <a:ea typeface="Century Gothic" charset="0"/>
                <a:cs typeface="Century Gothic" charset="0"/>
              </a:rPr>
              <a:t>– dark blue</a:t>
            </a:r>
          </a:p>
        </p:txBody>
      </p:sp>
      <p:sp>
        <p:nvSpPr>
          <p:cNvPr id="9" name="TextBox 8"/>
          <p:cNvSpPr txBox="1"/>
          <p:nvPr/>
        </p:nvSpPr>
        <p:spPr>
          <a:xfrm>
            <a:off x="7234201" y="1989525"/>
            <a:ext cx="1258183" cy="338554"/>
          </a:xfrm>
          <a:prstGeom prst="rect">
            <a:avLst/>
          </a:prstGeom>
          <a:noFill/>
        </p:spPr>
        <p:txBody>
          <a:bodyPr wrap="square" rtlCol="0">
            <a:spAutoFit/>
          </a:bodyPr>
          <a:lstStyle/>
          <a:p>
            <a:r>
              <a:rPr lang="en-US" sz="800" dirty="0" smtClean="0">
                <a:solidFill>
                  <a:schemeClr val="tx1">
                    <a:lumMod val="50000"/>
                    <a:lumOff val="50000"/>
                  </a:schemeClr>
                </a:solidFill>
                <a:latin typeface="Century Gothic" charset="0"/>
                <a:ea typeface="Century Gothic" charset="0"/>
                <a:cs typeface="Century Gothic" charset="0"/>
              </a:rPr>
              <a:t>Body text</a:t>
            </a:r>
          </a:p>
          <a:p>
            <a:r>
              <a:rPr lang="en-US" sz="800" dirty="0" smtClean="0">
                <a:solidFill>
                  <a:schemeClr val="tx1">
                    <a:lumMod val="50000"/>
                    <a:lumOff val="50000"/>
                  </a:schemeClr>
                </a:solidFill>
                <a:latin typeface="Century Gothic" charset="0"/>
                <a:ea typeface="Century Gothic" charset="0"/>
                <a:cs typeface="Century Gothic" charset="0"/>
              </a:rPr>
              <a:t>#777 – dark gray</a:t>
            </a:r>
          </a:p>
        </p:txBody>
      </p:sp>
      <p:sp>
        <p:nvSpPr>
          <p:cNvPr id="10" name="TextBox 9"/>
          <p:cNvSpPr txBox="1"/>
          <p:nvPr/>
        </p:nvSpPr>
        <p:spPr>
          <a:xfrm>
            <a:off x="7234201" y="2402199"/>
            <a:ext cx="1258183" cy="461665"/>
          </a:xfrm>
          <a:prstGeom prst="rect">
            <a:avLst/>
          </a:prstGeom>
          <a:noFill/>
        </p:spPr>
        <p:txBody>
          <a:bodyPr wrap="square" rtlCol="0">
            <a:spAutoFit/>
          </a:bodyPr>
          <a:lstStyle/>
          <a:p>
            <a:r>
              <a:rPr lang="en-US" sz="800" dirty="0">
                <a:solidFill>
                  <a:schemeClr val="tx1">
                    <a:lumMod val="50000"/>
                    <a:lumOff val="50000"/>
                  </a:schemeClr>
                </a:solidFill>
                <a:latin typeface="Century Gothic" charset="0"/>
                <a:ea typeface="Century Gothic" charset="0"/>
                <a:cs typeface="Century Gothic" charset="0"/>
              </a:rPr>
              <a:t>Hyperlink text (on </a:t>
            </a:r>
            <a:r>
              <a:rPr lang="en-US" sz="800" dirty="0" smtClean="0">
                <a:solidFill>
                  <a:schemeClr val="tx1">
                    <a:lumMod val="50000"/>
                    <a:lumOff val="50000"/>
                  </a:schemeClr>
                </a:solidFill>
                <a:latin typeface="Century Gothic" charset="0"/>
                <a:ea typeface="Century Gothic" charset="0"/>
                <a:cs typeface="Century Gothic" charset="0"/>
              </a:rPr>
              <a:t>dark </a:t>
            </a:r>
            <a:r>
              <a:rPr lang="en-US" sz="800" dirty="0">
                <a:solidFill>
                  <a:schemeClr val="tx1">
                    <a:lumMod val="50000"/>
                    <a:lumOff val="50000"/>
                  </a:schemeClr>
                </a:solidFill>
                <a:latin typeface="Century Gothic" charset="0"/>
                <a:ea typeface="Century Gothic" charset="0"/>
                <a:cs typeface="Century Gothic" charset="0"/>
              </a:rPr>
              <a:t>backgrounds)</a:t>
            </a:r>
          </a:p>
          <a:p>
            <a:r>
              <a:rPr lang="en-US" sz="800" dirty="0" smtClean="0">
                <a:solidFill>
                  <a:schemeClr val="tx1">
                    <a:lumMod val="50000"/>
                    <a:lumOff val="50000"/>
                  </a:schemeClr>
                </a:solidFill>
                <a:latin typeface="Century Gothic" charset="0"/>
                <a:ea typeface="Century Gothic" charset="0"/>
                <a:cs typeface="Century Gothic" charset="0"/>
              </a:rPr>
              <a:t>#4cc6f3 - light blue</a:t>
            </a:r>
          </a:p>
        </p:txBody>
      </p:sp>
      <p:sp>
        <p:nvSpPr>
          <p:cNvPr id="3" name="TextBox 2"/>
          <p:cNvSpPr txBox="1"/>
          <p:nvPr/>
        </p:nvSpPr>
        <p:spPr>
          <a:xfrm>
            <a:off x="535782" y="1576232"/>
            <a:ext cx="914400" cy="190821"/>
          </a:xfrm>
          <a:prstGeom prst="rect">
            <a:avLst/>
          </a:prstGeom>
          <a:solidFill>
            <a:schemeClr val="bg1"/>
          </a:solidFill>
        </p:spPr>
        <p:txBody>
          <a:bodyPr wrap="square" lIns="18288" tIns="18288" rIns="18288" bIns="18288" rtlCol="0">
            <a:spAutoFit/>
          </a:bodyPr>
          <a:lstStyle/>
          <a:p>
            <a:r>
              <a:rPr lang="en-US" sz="1000" dirty="0" smtClean="0">
                <a:solidFill>
                  <a:srgbClr val="016BA4"/>
                </a:solidFill>
              </a:rPr>
              <a:t>Primary colors</a:t>
            </a:r>
            <a:endParaRPr lang="en-US" sz="1000" dirty="0">
              <a:solidFill>
                <a:srgbClr val="016BA4"/>
              </a:solidFill>
            </a:endParaRPr>
          </a:p>
        </p:txBody>
      </p:sp>
      <p:sp>
        <p:nvSpPr>
          <p:cNvPr id="11" name="TextBox 10"/>
          <p:cNvSpPr txBox="1"/>
          <p:nvPr/>
        </p:nvSpPr>
        <p:spPr>
          <a:xfrm>
            <a:off x="1428750" y="1576231"/>
            <a:ext cx="1504821" cy="190821"/>
          </a:xfrm>
          <a:prstGeom prst="rect">
            <a:avLst/>
          </a:prstGeom>
          <a:solidFill>
            <a:schemeClr val="bg1"/>
          </a:solidFill>
        </p:spPr>
        <p:txBody>
          <a:bodyPr wrap="square" lIns="18288" tIns="18288" rIns="18288" bIns="18288" rtlCol="0">
            <a:spAutoFit/>
          </a:bodyPr>
          <a:lstStyle/>
          <a:p>
            <a:r>
              <a:rPr lang="en-US" sz="1000" smtClean="0">
                <a:solidFill>
                  <a:srgbClr val="016BA4"/>
                </a:solidFill>
              </a:rPr>
              <a:t>Expanded color palette</a:t>
            </a:r>
            <a:endParaRPr lang="en-US" sz="1000" dirty="0">
              <a:solidFill>
                <a:srgbClr val="016BA4"/>
              </a:solidFill>
            </a:endParaRPr>
          </a:p>
        </p:txBody>
      </p:sp>
      <p:sp>
        <p:nvSpPr>
          <p:cNvPr id="12" name="TextBox 11"/>
          <p:cNvSpPr txBox="1"/>
          <p:nvPr/>
        </p:nvSpPr>
        <p:spPr>
          <a:xfrm>
            <a:off x="6855878" y="1533129"/>
            <a:ext cx="1504821" cy="190821"/>
          </a:xfrm>
          <a:prstGeom prst="rect">
            <a:avLst/>
          </a:prstGeom>
          <a:solidFill>
            <a:schemeClr val="bg1"/>
          </a:solidFill>
        </p:spPr>
        <p:txBody>
          <a:bodyPr wrap="square" lIns="18288" tIns="18288" rIns="18288" bIns="18288" rtlCol="0">
            <a:spAutoFit/>
          </a:bodyPr>
          <a:lstStyle/>
          <a:p>
            <a:r>
              <a:rPr lang="en-US" sz="1000" dirty="0" err="1" smtClean="0">
                <a:solidFill>
                  <a:srgbClr val="016BA4"/>
                </a:solidFill>
              </a:rPr>
              <a:t>ISOnet</a:t>
            </a:r>
            <a:r>
              <a:rPr lang="en-US" sz="1000" dirty="0" smtClean="0">
                <a:solidFill>
                  <a:srgbClr val="016BA4"/>
                </a:solidFill>
              </a:rPr>
              <a:t> color palette</a:t>
            </a:r>
            <a:endParaRPr lang="en-US" sz="1000" dirty="0">
              <a:solidFill>
                <a:srgbClr val="016BA4"/>
              </a:solidFill>
            </a:endParaRPr>
          </a:p>
        </p:txBody>
      </p:sp>
      <p:sp>
        <p:nvSpPr>
          <p:cNvPr id="13" name="Rectangle 12"/>
          <p:cNvSpPr/>
          <p:nvPr/>
        </p:nvSpPr>
        <p:spPr>
          <a:xfrm>
            <a:off x="6855878" y="2036139"/>
            <a:ext cx="302006" cy="263304"/>
          </a:xfrm>
          <a:prstGeom prst="rect">
            <a:avLst/>
          </a:prstGeom>
          <a:solidFill>
            <a:srgbClr val="75747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ectangle 15"/>
          <p:cNvSpPr/>
          <p:nvPr/>
        </p:nvSpPr>
        <p:spPr>
          <a:xfrm>
            <a:off x="6855878" y="2505433"/>
            <a:ext cx="302006" cy="263304"/>
          </a:xfrm>
          <a:prstGeom prst="rect">
            <a:avLst/>
          </a:prstGeom>
          <a:solidFill>
            <a:srgbClr val="4DCD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Rectangle 16"/>
          <p:cNvSpPr/>
          <p:nvPr/>
        </p:nvSpPr>
        <p:spPr>
          <a:xfrm>
            <a:off x="6855878" y="3027634"/>
            <a:ext cx="302006" cy="263304"/>
          </a:xfrm>
          <a:prstGeom prst="rect">
            <a:avLst/>
          </a:prstGeom>
          <a:solidFill>
            <a:srgbClr val="1B426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Rectangle 17"/>
          <p:cNvSpPr/>
          <p:nvPr/>
        </p:nvSpPr>
        <p:spPr>
          <a:xfrm>
            <a:off x="6853147" y="3602393"/>
            <a:ext cx="302006" cy="263304"/>
          </a:xfrm>
          <a:prstGeom prst="rect">
            <a:avLst/>
          </a:prstGeom>
          <a:solidFill>
            <a:srgbClr val="0076AC"/>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ctangle 18"/>
          <p:cNvSpPr/>
          <p:nvPr/>
        </p:nvSpPr>
        <p:spPr>
          <a:xfrm>
            <a:off x="6853147" y="4158116"/>
            <a:ext cx="302006" cy="263304"/>
          </a:xfrm>
          <a:prstGeom prst="rect">
            <a:avLst/>
          </a:prstGeom>
          <a:solidFill>
            <a:srgbClr val="FFA5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502652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 Resolution</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3111" b="26291"/>
          <a:stretch/>
        </p:blipFill>
        <p:spPr>
          <a:xfrm>
            <a:off x="-352772" y="1406704"/>
            <a:ext cx="9513456" cy="3719637"/>
          </a:xfrm>
          <a:prstGeom prst="rect">
            <a:avLst/>
          </a:prstGeom>
        </p:spPr>
      </p:pic>
      <p:sp>
        <p:nvSpPr>
          <p:cNvPr id="6" name="Content Placeholder 2"/>
          <p:cNvSpPr>
            <a:spLocks noGrp="1"/>
          </p:cNvSpPr>
          <p:nvPr>
            <p:ph idx="1"/>
          </p:nvPr>
        </p:nvSpPr>
        <p:spPr>
          <a:xfrm>
            <a:off x="457200" y="1063229"/>
            <a:ext cx="8229600" cy="3531394"/>
          </a:xfrm>
        </p:spPr>
        <p:txBody>
          <a:bodyPr/>
          <a:lstStyle/>
          <a:p>
            <a:pPr marL="0" indent="0">
              <a:buNone/>
            </a:pPr>
            <a:r>
              <a:rPr lang="en-US" sz="1100" dirty="0" smtClean="0"/>
              <a:t>Site pages should be designed to adjust to optimal resolutions for desktops, laptops and tablet screens with the following breakpoints:</a:t>
            </a:r>
          </a:p>
          <a:p>
            <a:pPr marL="0" indent="0">
              <a:buNone/>
            </a:pPr>
            <a:endParaRPr lang="en-US" sz="1100" dirty="0" smtClean="0"/>
          </a:p>
          <a:p>
            <a:pPr marL="0" indent="0">
              <a:buNone/>
            </a:pPr>
            <a:endParaRPr lang="en-US" sz="1100" dirty="0"/>
          </a:p>
        </p:txBody>
      </p:sp>
      <p:sp>
        <p:nvSpPr>
          <p:cNvPr id="7" name="TextBox 6"/>
          <p:cNvSpPr txBox="1"/>
          <p:nvPr/>
        </p:nvSpPr>
        <p:spPr>
          <a:xfrm>
            <a:off x="4593644" y="4406386"/>
            <a:ext cx="2076788" cy="369332"/>
          </a:xfrm>
          <a:prstGeom prst="rect">
            <a:avLst/>
          </a:prstGeom>
          <a:noFill/>
        </p:spPr>
        <p:txBody>
          <a:bodyPr wrap="square" rtlCol="0">
            <a:spAutoFit/>
          </a:bodyPr>
          <a:lstStyle/>
          <a:p>
            <a:pPr algn="ctr"/>
            <a:r>
              <a:rPr lang="en-US" sz="900" dirty="0" smtClean="0">
                <a:solidFill>
                  <a:schemeClr val="tx1">
                    <a:lumMod val="50000"/>
                    <a:lumOff val="50000"/>
                  </a:schemeClr>
                </a:solidFill>
                <a:latin typeface="Century Gothic" charset="0"/>
                <a:ea typeface="Century Gothic" charset="0"/>
                <a:cs typeface="Century Gothic" charset="0"/>
              </a:rPr>
              <a:t>Normal</a:t>
            </a:r>
            <a:r>
              <a:rPr lang="en-US" sz="900" dirty="0">
                <a:solidFill>
                  <a:schemeClr val="tx1">
                    <a:lumMod val="50000"/>
                    <a:lumOff val="50000"/>
                  </a:schemeClr>
                </a:solidFill>
                <a:latin typeface="Century Gothic" charset="0"/>
                <a:ea typeface="Century Gothic" charset="0"/>
                <a:cs typeface="Century Gothic" charset="0"/>
              </a:rPr>
              <a:t>: </a:t>
            </a:r>
            <a:r>
              <a:rPr lang="en-US" sz="900" dirty="0" smtClean="0">
                <a:solidFill>
                  <a:schemeClr val="tx1">
                    <a:lumMod val="50000"/>
                    <a:lumOff val="50000"/>
                  </a:schemeClr>
                </a:solidFill>
                <a:latin typeface="Century Gothic" charset="0"/>
                <a:ea typeface="Century Gothic" charset="0"/>
                <a:cs typeface="Century Gothic" charset="0"/>
              </a:rPr>
              <a:t>1280px </a:t>
            </a:r>
            <a:r>
              <a:rPr lang="en-US" sz="900">
                <a:solidFill>
                  <a:schemeClr val="tx1">
                    <a:lumMod val="50000"/>
                    <a:lumOff val="50000"/>
                  </a:schemeClr>
                </a:solidFill>
                <a:latin typeface="Century Gothic" charset="0"/>
                <a:ea typeface="Century Gothic" charset="0"/>
                <a:cs typeface="Century Gothic" charset="0"/>
              </a:rPr>
              <a:t>x </a:t>
            </a:r>
            <a:r>
              <a:rPr lang="en-US" sz="900" smtClean="0">
                <a:solidFill>
                  <a:schemeClr val="tx1">
                    <a:lumMod val="50000"/>
                    <a:lumOff val="50000"/>
                  </a:schemeClr>
                </a:solidFill>
                <a:latin typeface="Century Gothic" charset="0"/>
                <a:ea typeface="Century Gothic" charset="0"/>
                <a:cs typeface="Century Gothic" charset="0"/>
              </a:rPr>
              <a:t>800</a:t>
            </a:r>
            <a:r>
              <a:rPr lang="en-US" sz="900" smtClean="0">
                <a:solidFill>
                  <a:schemeClr val="tx1">
                    <a:lumMod val="50000"/>
                    <a:lumOff val="50000"/>
                  </a:schemeClr>
                </a:solidFill>
                <a:latin typeface="Century Gothic" charset="0"/>
                <a:ea typeface="Century Gothic" charset="0"/>
                <a:cs typeface="Century Gothic" charset="0"/>
              </a:rPr>
              <a:t>px</a:t>
            </a:r>
            <a:r>
              <a:rPr lang="en-US" sz="900" dirty="0">
                <a:solidFill>
                  <a:schemeClr val="tx1">
                    <a:lumMod val="50000"/>
                    <a:lumOff val="50000"/>
                  </a:schemeClr>
                </a:solidFill>
                <a:latin typeface="Century Gothic" charset="0"/>
                <a:ea typeface="Century Gothic" charset="0"/>
                <a:cs typeface="Century Gothic" charset="0"/>
              </a:rPr>
              <a:t/>
            </a:r>
            <a:br>
              <a:rPr lang="en-US" sz="900" dirty="0">
                <a:solidFill>
                  <a:schemeClr val="tx1">
                    <a:lumMod val="50000"/>
                    <a:lumOff val="50000"/>
                  </a:schemeClr>
                </a:solidFill>
                <a:latin typeface="Century Gothic" charset="0"/>
                <a:ea typeface="Century Gothic" charset="0"/>
                <a:cs typeface="Century Gothic" charset="0"/>
              </a:rPr>
            </a:br>
            <a:r>
              <a:rPr lang="en-US" sz="900" dirty="0" smtClean="0">
                <a:solidFill>
                  <a:schemeClr val="tx1">
                    <a:lumMod val="50000"/>
                    <a:lumOff val="50000"/>
                  </a:schemeClr>
                </a:solidFill>
                <a:latin typeface="Century Gothic" charset="0"/>
                <a:ea typeface="Century Gothic" charset="0"/>
                <a:cs typeface="Century Gothic" charset="0"/>
              </a:rPr>
              <a:t>(most laptops)</a:t>
            </a:r>
            <a:endParaRPr lang="en-US" sz="900" dirty="0">
              <a:solidFill>
                <a:schemeClr val="tx1">
                  <a:lumMod val="50000"/>
                  <a:lumOff val="50000"/>
                </a:schemeClr>
              </a:solidFill>
              <a:latin typeface="Century Gothic" charset="0"/>
              <a:ea typeface="Century Gothic" charset="0"/>
              <a:cs typeface="Century Gothic" charset="0"/>
            </a:endParaRPr>
          </a:p>
        </p:txBody>
      </p:sp>
      <p:sp>
        <p:nvSpPr>
          <p:cNvPr id="8" name="TextBox 7"/>
          <p:cNvSpPr txBox="1"/>
          <p:nvPr/>
        </p:nvSpPr>
        <p:spPr>
          <a:xfrm>
            <a:off x="872469" y="4409957"/>
            <a:ext cx="2832025" cy="369332"/>
          </a:xfrm>
          <a:prstGeom prst="rect">
            <a:avLst/>
          </a:prstGeom>
          <a:noFill/>
        </p:spPr>
        <p:txBody>
          <a:bodyPr wrap="square" rtlCol="0">
            <a:spAutoFit/>
          </a:bodyPr>
          <a:lstStyle/>
          <a:p>
            <a:pPr algn="ctr"/>
            <a:r>
              <a:rPr lang="en-US" sz="900" dirty="0" smtClean="0">
                <a:solidFill>
                  <a:schemeClr val="tx1">
                    <a:lumMod val="50000"/>
                    <a:lumOff val="50000"/>
                  </a:schemeClr>
                </a:solidFill>
                <a:latin typeface="Century Gothic" charset="0"/>
                <a:ea typeface="Century Gothic" charset="0"/>
                <a:cs typeface="Century Gothic" charset="0"/>
              </a:rPr>
              <a:t>Widescreen</a:t>
            </a:r>
            <a:r>
              <a:rPr lang="en-US" sz="900" dirty="0">
                <a:solidFill>
                  <a:schemeClr val="tx1">
                    <a:lumMod val="50000"/>
                    <a:lumOff val="50000"/>
                  </a:schemeClr>
                </a:solidFill>
                <a:latin typeface="Century Gothic" charset="0"/>
                <a:ea typeface="Century Gothic" charset="0"/>
                <a:cs typeface="Century Gothic" charset="0"/>
              </a:rPr>
              <a:t>: 1920px x 1080px</a:t>
            </a:r>
            <a:r>
              <a:rPr lang="en-US" sz="900">
                <a:solidFill>
                  <a:schemeClr val="tx1">
                    <a:lumMod val="50000"/>
                    <a:lumOff val="50000"/>
                  </a:schemeClr>
                </a:solidFill>
                <a:latin typeface="Century Gothic" charset="0"/>
                <a:ea typeface="Century Gothic" charset="0"/>
                <a:cs typeface="Century Gothic" charset="0"/>
              </a:rPr>
              <a:t/>
            </a:r>
            <a:br>
              <a:rPr lang="en-US" sz="900">
                <a:solidFill>
                  <a:schemeClr val="tx1">
                    <a:lumMod val="50000"/>
                    <a:lumOff val="50000"/>
                  </a:schemeClr>
                </a:solidFill>
                <a:latin typeface="Century Gothic" charset="0"/>
                <a:ea typeface="Century Gothic" charset="0"/>
                <a:cs typeface="Century Gothic" charset="0"/>
              </a:rPr>
            </a:br>
            <a:r>
              <a:rPr lang="en-US" sz="900" smtClean="0">
                <a:solidFill>
                  <a:schemeClr val="tx1">
                    <a:lumMod val="50000"/>
                    <a:lumOff val="50000"/>
                  </a:schemeClr>
                </a:solidFill>
                <a:latin typeface="Century Gothic" charset="0"/>
                <a:ea typeface="Century Gothic" charset="0"/>
                <a:cs typeface="Century Gothic" charset="0"/>
              </a:rPr>
              <a:t>(most </a:t>
            </a:r>
            <a:r>
              <a:rPr lang="en-US" sz="900">
                <a:solidFill>
                  <a:schemeClr val="tx1">
                    <a:lumMod val="50000"/>
                    <a:lumOff val="50000"/>
                  </a:schemeClr>
                </a:solidFill>
                <a:latin typeface="Century Gothic" charset="0"/>
                <a:ea typeface="Century Gothic" charset="0"/>
                <a:cs typeface="Century Gothic" charset="0"/>
              </a:rPr>
              <a:t>desktop </a:t>
            </a:r>
            <a:r>
              <a:rPr lang="en-US" sz="900" smtClean="0">
                <a:solidFill>
                  <a:schemeClr val="tx1">
                    <a:lumMod val="50000"/>
                    <a:lumOff val="50000"/>
                  </a:schemeClr>
                </a:solidFill>
                <a:latin typeface="Century Gothic" charset="0"/>
                <a:ea typeface="Century Gothic" charset="0"/>
                <a:cs typeface="Century Gothic" charset="0"/>
              </a:rPr>
              <a:t>screens)</a:t>
            </a:r>
            <a:endParaRPr lang="en-US" sz="900" dirty="0">
              <a:solidFill>
                <a:schemeClr val="tx1">
                  <a:lumMod val="50000"/>
                  <a:lumOff val="50000"/>
                </a:schemeClr>
              </a:solidFill>
              <a:latin typeface="Century Gothic" charset="0"/>
              <a:ea typeface="Century Gothic" charset="0"/>
              <a:cs typeface="Century Gothic" charset="0"/>
            </a:endParaRPr>
          </a:p>
        </p:txBody>
      </p:sp>
      <p:sp>
        <p:nvSpPr>
          <p:cNvPr id="3" name="TextBox 2"/>
          <p:cNvSpPr txBox="1"/>
          <p:nvPr/>
        </p:nvSpPr>
        <p:spPr>
          <a:xfrm>
            <a:off x="6831850" y="4406386"/>
            <a:ext cx="1765225" cy="369332"/>
          </a:xfrm>
          <a:prstGeom prst="rect">
            <a:avLst/>
          </a:prstGeom>
          <a:noFill/>
        </p:spPr>
        <p:txBody>
          <a:bodyPr wrap="square" rtlCol="0">
            <a:spAutoFit/>
          </a:bodyPr>
          <a:lstStyle/>
          <a:p>
            <a:pPr algn="ctr"/>
            <a:r>
              <a:rPr lang="en-US" sz="900" smtClean="0">
                <a:solidFill>
                  <a:schemeClr val="tx1">
                    <a:lumMod val="50000"/>
                    <a:lumOff val="50000"/>
                  </a:schemeClr>
                </a:solidFill>
                <a:latin typeface="Century Gothic" charset="0"/>
                <a:ea typeface="Century Gothic" charset="0"/>
                <a:cs typeface="Century Gothic" charset="0"/>
              </a:rPr>
              <a:t>Narrow</a:t>
            </a:r>
            <a:r>
              <a:rPr lang="en-US" sz="900" dirty="0">
                <a:solidFill>
                  <a:schemeClr val="tx1">
                    <a:lumMod val="50000"/>
                    <a:lumOff val="50000"/>
                  </a:schemeClr>
                </a:solidFill>
                <a:latin typeface="Century Gothic" charset="0"/>
                <a:ea typeface="Century Gothic" charset="0"/>
                <a:cs typeface="Century Gothic" charset="0"/>
              </a:rPr>
              <a:t>: 786px x 1024px </a:t>
            </a:r>
          </a:p>
          <a:p>
            <a:pPr algn="ctr"/>
            <a:r>
              <a:rPr lang="en-US" sz="900" dirty="0">
                <a:solidFill>
                  <a:schemeClr val="tx1">
                    <a:lumMod val="50000"/>
                    <a:lumOff val="50000"/>
                  </a:schemeClr>
                </a:solidFill>
                <a:latin typeface="Century Gothic" charset="0"/>
                <a:ea typeface="Century Gothic" charset="0"/>
                <a:cs typeface="Century Gothic" charset="0"/>
              </a:rPr>
              <a:t>(tablets) </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9620" y="3091268"/>
            <a:ext cx="1754378" cy="1096486"/>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239" r="1751"/>
          <a:stretch/>
        </p:blipFill>
        <p:spPr>
          <a:xfrm>
            <a:off x="7315199" y="3109666"/>
            <a:ext cx="790575" cy="1118404"/>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b="2122"/>
          <a:stretch/>
        </p:blipFill>
        <p:spPr>
          <a:xfrm>
            <a:off x="746676" y="1876818"/>
            <a:ext cx="3081837" cy="1924961"/>
          </a:xfrm>
          <a:prstGeom prst="rect">
            <a:avLst/>
          </a:prstGeom>
        </p:spPr>
      </p:pic>
      <p:sp>
        <p:nvSpPr>
          <p:cNvPr id="14" name="Freeform 13"/>
          <p:cNvSpPr/>
          <p:nvPr/>
        </p:nvSpPr>
        <p:spPr>
          <a:xfrm>
            <a:off x="2496435" y="1715512"/>
            <a:ext cx="1412017" cy="2201033"/>
          </a:xfrm>
          <a:custGeom>
            <a:avLst/>
            <a:gdLst>
              <a:gd name="connsiteX0" fmla="*/ 1788340 w 1788340"/>
              <a:gd name="connsiteY0" fmla="*/ 2184849 h 2184849"/>
              <a:gd name="connsiteX1" fmla="*/ 1780248 w 1788340"/>
              <a:gd name="connsiteY1" fmla="*/ 0 h 2184849"/>
              <a:gd name="connsiteX2" fmla="*/ 1238082 w 1788340"/>
              <a:gd name="connsiteY2" fmla="*/ 0 h 2184849"/>
              <a:gd name="connsiteX3" fmla="*/ 0 w 1788340"/>
              <a:gd name="connsiteY3" fmla="*/ 2176757 h 2184849"/>
              <a:gd name="connsiteX4" fmla="*/ 1788340 w 1788340"/>
              <a:gd name="connsiteY4" fmla="*/ 2184849 h 2184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40" h="2184849">
                <a:moveTo>
                  <a:pt x="1788340" y="2184849"/>
                </a:moveTo>
                <a:cubicBezTo>
                  <a:pt x="1785643" y="1456566"/>
                  <a:pt x="1782945" y="728283"/>
                  <a:pt x="1780248" y="0"/>
                </a:cubicBezTo>
                <a:lnTo>
                  <a:pt x="1238082" y="0"/>
                </a:lnTo>
                <a:lnTo>
                  <a:pt x="0" y="2176757"/>
                </a:lnTo>
                <a:lnTo>
                  <a:pt x="1788340" y="2184849"/>
                </a:lnTo>
                <a:close/>
              </a:path>
            </a:pathLst>
          </a:custGeom>
          <a:solidFill>
            <a:schemeClr val="bg1">
              <a:alpha val="1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a:off x="5578272" y="2994144"/>
            <a:ext cx="915343" cy="1247242"/>
          </a:xfrm>
          <a:custGeom>
            <a:avLst/>
            <a:gdLst>
              <a:gd name="connsiteX0" fmla="*/ 1788340 w 1788340"/>
              <a:gd name="connsiteY0" fmla="*/ 2184849 h 2184849"/>
              <a:gd name="connsiteX1" fmla="*/ 1780248 w 1788340"/>
              <a:gd name="connsiteY1" fmla="*/ 0 h 2184849"/>
              <a:gd name="connsiteX2" fmla="*/ 1238082 w 1788340"/>
              <a:gd name="connsiteY2" fmla="*/ 0 h 2184849"/>
              <a:gd name="connsiteX3" fmla="*/ 0 w 1788340"/>
              <a:gd name="connsiteY3" fmla="*/ 2176757 h 2184849"/>
              <a:gd name="connsiteX4" fmla="*/ 1788340 w 1788340"/>
              <a:gd name="connsiteY4" fmla="*/ 2184849 h 2184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40" h="2184849">
                <a:moveTo>
                  <a:pt x="1788340" y="2184849"/>
                </a:moveTo>
                <a:cubicBezTo>
                  <a:pt x="1785643" y="1456566"/>
                  <a:pt x="1782945" y="728283"/>
                  <a:pt x="1780248" y="0"/>
                </a:cubicBezTo>
                <a:lnTo>
                  <a:pt x="1238082" y="0"/>
                </a:lnTo>
                <a:lnTo>
                  <a:pt x="0" y="2176757"/>
                </a:lnTo>
                <a:lnTo>
                  <a:pt x="1788340" y="2184849"/>
                </a:lnTo>
                <a:close/>
              </a:path>
            </a:pathLst>
          </a:custGeom>
          <a:solidFill>
            <a:schemeClr val="bg1">
              <a:alpha val="1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7486338" y="3045247"/>
            <a:ext cx="654533" cy="1279246"/>
          </a:xfrm>
          <a:custGeom>
            <a:avLst/>
            <a:gdLst>
              <a:gd name="connsiteX0" fmla="*/ 1788340 w 1788340"/>
              <a:gd name="connsiteY0" fmla="*/ 2184849 h 2184849"/>
              <a:gd name="connsiteX1" fmla="*/ 1780248 w 1788340"/>
              <a:gd name="connsiteY1" fmla="*/ 0 h 2184849"/>
              <a:gd name="connsiteX2" fmla="*/ 1238082 w 1788340"/>
              <a:gd name="connsiteY2" fmla="*/ 0 h 2184849"/>
              <a:gd name="connsiteX3" fmla="*/ 0 w 1788340"/>
              <a:gd name="connsiteY3" fmla="*/ 2176757 h 2184849"/>
              <a:gd name="connsiteX4" fmla="*/ 1788340 w 1788340"/>
              <a:gd name="connsiteY4" fmla="*/ 2184849 h 2184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40" h="2184849">
                <a:moveTo>
                  <a:pt x="1788340" y="2184849"/>
                </a:moveTo>
                <a:cubicBezTo>
                  <a:pt x="1785643" y="1456566"/>
                  <a:pt x="1782945" y="728283"/>
                  <a:pt x="1780248" y="0"/>
                </a:cubicBezTo>
                <a:lnTo>
                  <a:pt x="1238082" y="0"/>
                </a:lnTo>
                <a:lnTo>
                  <a:pt x="0" y="2176757"/>
                </a:lnTo>
                <a:lnTo>
                  <a:pt x="1788340" y="2184849"/>
                </a:lnTo>
                <a:close/>
              </a:path>
            </a:pathLst>
          </a:custGeom>
          <a:solidFill>
            <a:schemeClr val="bg1">
              <a:alpha val="1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83551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1678" r="1585"/>
          <a:stretch/>
        </p:blipFill>
        <p:spPr>
          <a:xfrm>
            <a:off x="301925" y="3932720"/>
            <a:ext cx="5727939" cy="595974"/>
          </a:xfrm>
          <a:prstGeom prst="rect">
            <a:avLst/>
          </a:prstGeom>
        </p:spPr>
      </p:pic>
      <p:sp>
        <p:nvSpPr>
          <p:cNvPr id="2" name="Title 1"/>
          <p:cNvSpPr>
            <a:spLocks noGrp="1"/>
          </p:cNvSpPr>
          <p:nvPr>
            <p:ph type="title"/>
          </p:nvPr>
        </p:nvSpPr>
        <p:spPr/>
        <p:txBody>
          <a:bodyPr/>
          <a:lstStyle/>
          <a:p>
            <a:r>
              <a:rPr lang="en-US" dirty="0" smtClean="0"/>
              <a:t>Headers and Footers</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712" y="1337581"/>
            <a:ext cx="5730949" cy="37786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12" y="1940210"/>
            <a:ext cx="5730949" cy="32915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712" y="2486102"/>
            <a:ext cx="5730949" cy="319636"/>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712" y="3181403"/>
            <a:ext cx="5730949" cy="467833"/>
          </a:xfrm>
          <a:prstGeom prst="rect">
            <a:avLst/>
          </a:prstGeom>
        </p:spPr>
      </p:pic>
      <p:sp>
        <p:nvSpPr>
          <p:cNvPr id="8" name="TextBox 7"/>
          <p:cNvSpPr txBox="1"/>
          <p:nvPr/>
        </p:nvSpPr>
        <p:spPr>
          <a:xfrm>
            <a:off x="6515100" y="872476"/>
            <a:ext cx="2374900" cy="3647152"/>
          </a:xfrm>
          <a:prstGeom prst="rect">
            <a:avLst/>
          </a:prstGeom>
          <a:noFill/>
        </p:spPr>
        <p:txBody>
          <a:bodyPr wrap="square" rtlCol="0">
            <a:spAutoFit/>
          </a:bodyPr>
          <a:lstStyle/>
          <a:p>
            <a:r>
              <a:rPr lang="en-US" sz="1050" dirty="0" smtClean="0">
                <a:solidFill>
                  <a:schemeClr val="tx1">
                    <a:lumMod val="50000"/>
                    <a:lumOff val="50000"/>
                  </a:schemeClr>
                </a:solidFill>
                <a:latin typeface="Century Gothic" charset="0"/>
                <a:ea typeface="Century Gothic" charset="0"/>
                <a:cs typeface="Century Gothic" charset="0"/>
              </a:rPr>
              <a:t>The header serves as a global navigation accessible not only on </a:t>
            </a:r>
            <a:r>
              <a:rPr lang="en-US" sz="1050" dirty="0" err="1" smtClean="0">
                <a:solidFill>
                  <a:schemeClr val="tx1">
                    <a:lumMod val="50000"/>
                    <a:lumOff val="50000"/>
                  </a:schemeClr>
                </a:solidFill>
                <a:latin typeface="Century Gothic" charset="0"/>
                <a:ea typeface="Century Gothic" charset="0"/>
                <a:cs typeface="Century Gothic" charset="0"/>
              </a:rPr>
              <a:t>ISOnet</a:t>
            </a:r>
            <a:r>
              <a:rPr lang="en-US" sz="1050" dirty="0" smtClean="0">
                <a:solidFill>
                  <a:schemeClr val="tx1">
                    <a:lumMod val="50000"/>
                    <a:lumOff val="50000"/>
                  </a:schemeClr>
                </a:solidFill>
                <a:latin typeface="Century Gothic" charset="0"/>
                <a:ea typeface="Century Gothic" charset="0"/>
                <a:cs typeface="Century Gothic" charset="0"/>
              </a:rPr>
              <a:t> but also all of its associate e-Products. Users can easily access their e-Products (1) as well as their user info (2) On page scroll, the header will shrink in height from 85px to 75px (3). If a global search box is not prominent on the main content page, then the global search icon (4) will appear in the header. Clicking on the icon will expand the search input field (5). Select areas and e-Products on </a:t>
            </a:r>
            <a:r>
              <a:rPr lang="en-US" sz="1050" dirty="0" err="1" smtClean="0">
                <a:solidFill>
                  <a:schemeClr val="tx1">
                    <a:lumMod val="50000"/>
                    <a:lumOff val="50000"/>
                  </a:schemeClr>
                </a:solidFill>
                <a:latin typeface="Century Gothic" charset="0"/>
                <a:ea typeface="Century Gothic" charset="0"/>
                <a:cs typeface="Century Gothic" charset="0"/>
              </a:rPr>
              <a:t>ISOnet</a:t>
            </a:r>
            <a:r>
              <a:rPr lang="en-US" sz="1050" dirty="0" smtClean="0">
                <a:solidFill>
                  <a:schemeClr val="tx1">
                    <a:lumMod val="50000"/>
                    <a:lumOff val="50000"/>
                  </a:schemeClr>
                </a:solidFill>
                <a:latin typeface="Century Gothic" charset="0"/>
                <a:ea typeface="Century Gothic" charset="0"/>
                <a:cs typeface="Century Gothic" charset="0"/>
              </a:rPr>
              <a:t> will also include a sub-navigation as part of the header (6). </a:t>
            </a:r>
          </a:p>
          <a:p>
            <a:endParaRPr lang="en-US" sz="1050" dirty="0">
              <a:solidFill>
                <a:schemeClr val="tx1">
                  <a:lumMod val="50000"/>
                  <a:lumOff val="50000"/>
                </a:schemeClr>
              </a:solidFill>
              <a:latin typeface="Century Gothic" charset="0"/>
              <a:ea typeface="Century Gothic" charset="0"/>
              <a:cs typeface="Century Gothic" charset="0"/>
            </a:endParaRPr>
          </a:p>
          <a:p>
            <a:r>
              <a:rPr lang="en-US" sz="1050" dirty="0" smtClean="0">
                <a:solidFill>
                  <a:schemeClr val="tx1">
                    <a:lumMod val="50000"/>
                    <a:lumOff val="50000"/>
                  </a:schemeClr>
                </a:solidFill>
                <a:latin typeface="Century Gothic" charset="0"/>
                <a:ea typeface="Century Gothic" charset="0"/>
                <a:cs typeface="Century Gothic" charset="0"/>
              </a:rPr>
              <a:t>All pages on </a:t>
            </a:r>
            <a:r>
              <a:rPr lang="en-US" sz="1050" dirty="0" err="1" smtClean="0">
                <a:solidFill>
                  <a:schemeClr val="tx1">
                    <a:lumMod val="50000"/>
                    <a:lumOff val="50000"/>
                  </a:schemeClr>
                </a:solidFill>
                <a:latin typeface="Century Gothic" charset="0"/>
                <a:ea typeface="Century Gothic" charset="0"/>
                <a:cs typeface="Century Gothic" charset="0"/>
              </a:rPr>
              <a:t>ISOnet</a:t>
            </a:r>
            <a:r>
              <a:rPr lang="en-US" sz="1050" dirty="0" smtClean="0">
                <a:solidFill>
                  <a:schemeClr val="tx1">
                    <a:lumMod val="50000"/>
                    <a:lumOff val="50000"/>
                  </a:schemeClr>
                </a:solidFill>
                <a:latin typeface="Century Gothic" charset="0"/>
                <a:ea typeface="Century Gothic" charset="0"/>
                <a:cs typeface="Century Gothic" charset="0"/>
              </a:rPr>
              <a:t> will include a standard footer (7) with boilerplate information and links to legal terms and agreements. </a:t>
            </a:r>
          </a:p>
        </p:txBody>
      </p:sp>
      <p:sp>
        <p:nvSpPr>
          <p:cNvPr id="9" name="Off-page Connector 8"/>
          <p:cNvSpPr/>
          <p:nvPr/>
        </p:nvSpPr>
        <p:spPr>
          <a:xfrm>
            <a:off x="2795685" y="1065522"/>
            <a:ext cx="228600" cy="228600"/>
          </a:xfrm>
          <a:prstGeom prst="flowChartOffpageConnector">
            <a:avLst/>
          </a:prstGeom>
          <a:solidFill>
            <a:srgbClr val="EB6E1F"/>
          </a:solidFill>
          <a:ln w="3175">
            <a:solidFill>
              <a:schemeClr val="bg1"/>
            </a:solidFill>
          </a:ln>
          <a:effectLst>
            <a:outerShdw blurRad="38100" dist="25400" dir="2700000" algn="tl" rotWithShape="0">
              <a:prstClr val="black">
                <a:alpha val="34000"/>
              </a:prstClr>
            </a:outerShdw>
          </a:effectLst>
        </p:spPr>
        <p:style>
          <a:lnRef idx="2">
            <a:schemeClr val="accent1"/>
          </a:lnRef>
          <a:fillRef idx="1">
            <a:schemeClr val="lt1"/>
          </a:fillRef>
          <a:effectRef idx="0">
            <a:schemeClr val="accent1"/>
          </a:effectRef>
          <a:fontRef idx="minor">
            <a:schemeClr val="dk1"/>
          </a:fontRef>
        </p:style>
        <p:txBody>
          <a:bodyPr vert="horz" rtlCol="0" anchor="ctr"/>
          <a:lstStyle/>
          <a:p>
            <a:pPr algn="ctr"/>
            <a:r>
              <a:rPr lang="en-US" sz="1000" dirty="0">
                <a:solidFill>
                  <a:schemeClr val="bg1"/>
                </a:solidFill>
                <a:latin typeface="Helvetica Neue Light" charset="0"/>
                <a:ea typeface="Helvetica Neue Light" charset="0"/>
                <a:cs typeface="Helvetica Neue Light" charset="0"/>
              </a:rPr>
              <a:t>1</a:t>
            </a:r>
          </a:p>
        </p:txBody>
      </p:sp>
      <p:sp>
        <p:nvSpPr>
          <p:cNvPr id="10" name="Off-page Connector 9"/>
          <p:cNvSpPr/>
          <p:nvPr/>
        </p:nvSpPr>
        <p:spPr>
          <a:xfrm>
            <a:off x="5076290" y="1065522"/>
            <a:ext cx="228600" cy="228600"/>
          </a:xfrm>
          <a:prstGeom prst="flowChartOffpageConnector">
            <a:avLst/>
          </a:prstGeom>
          <a:solidFill>
            <a:srgbClr val="EB6E1F"/>
          </a:solidFill>
          <a:ln w="3175">
            <a:solidFill>
              <a:schemeClr val="bg1"/>
            </a:solidFill>
          </a:ln>
          <a:effectLst>
            <a:outerShdw blurRad="38100" dist="25400" dir="2700000" algn="tl" rotWithShape="0">
              <a:prstClr val="black">
                <a:alpha val="34000"/>
              </a:prstClr>
            </a:outerShdw>
          </a:effectLst>
        </p:spPr>
        <p:style>
          <a:lnRef idx="2">
            <a:schemeClr val="accent1"/>
          </a:lnRef>
          <a:fillRef idx="1">
            <a:schemeClr val="lt1"/>
          </a:fillRef>
          <a:effectRef idx="0">
            <a:schemeClr val="accent1"/>
          </a:effectRef>
          <a:fontRef idx="minor">
            <a:schemeClr val="dk1"/>
          </a:fontRef>
        </p:style>
        <p:txBody>
          <a:bodyPr vert="horz" rtlCol="0" anchor="ctr"/>
          <a:lstStyle/>
          <a:p>
            <a:pPr algn="ctr"/>
            <a:r>
              <a:rPr lang="en-US" sz="1000" dirty="0">
                <a:solidFill>
                  <a:schemeClr val="bg1"/>
                </a:solidFill>
                <a:latin typeface="Helvetica Neue Light" charset="0"/>
                <a:ea typeface="Helvetica Neue Light" charset="0"/>
                <a:cs typeface="Helvetica Neue Light" charset="0"/>
              </a:rPr>
              <a:t>2</a:t>
            </a:r>
          </a:p>
        </p:txBody>
      </p:sp>
      <p:sp>
        <p:nvSpPr>
          <p:cNvPr id="11" name="Off-page Connector 10"/>
          <p:cNvSpPr/>
          <p:nvPr/>
        </p:nvSpPr>
        <p:spPr>
          <a:xfrm>
            <a:off x="6157581" y="1081538"/>
            <a:ext cx="228600" cy="228600"/>
          </a:xfrm>
          <a:prstGeom prst="flowChartOffpageConnector">
            <a:avLst/>
          </a:prstGeom>
          <a:solidFill>
            <a:srgbClr val="EB6E1F"/>
          </a:solidFill>
          <a:ln w="3175">
            <a:solidFill>
              <a:schemeClr val="bg1"/>
            </a:solidFill>
          </a:ln>
          <a:effectLst>
            <a:outerShdw blurRad="38100" dist="25400" dir="2700000" algn="tl" rotWithShape="0">
              <a:prstClr val="black">
                <a:alpha val="34000"/>
              </a:prstClr>
            </a:outerShdw>
          </a:effectLst>
        </p:spPr>
        <p:style>
          <a:lnRef idx="2">
            <a:schemeClr val="accent1"/>
          </a:lnRef>
          <a:fillRef idx="1">
            <a:schemeClr val="lt1"/>
          </a:fillRef>
          <a:effectRef idx="0">
            <a:schemeClr val="accent1"/>
          </a:effectRef>
          <a:fontRef idx="minor">
            <a:schemeClr val="dk1"/>
          </a:fontRef>
        </p:style>
        <p:txBody>
          <a:bodyPr vert="horz" rtlCol="0" anchor="ctr"/>
          <a:lstStyle/>
          <a:p>
            <a:pPr algn="ctr"/>
            <a:r>
              <a:rPr lang="en-US" sz="1000" dirty="0">
                <a:solidFill>
                  <a:schemeClr val="bg1"/>
                </a:solidFill>
                <a:latin typeface="Helvetica Neue Light" charset="0"/>
                <a:ea typeface="Helvetica Neue Light" charset="0"/>
                <a:cs typeface="Helvetica Neue Light" charset="0"/>
              </a:rPr>
              <a:t>3</a:t>
            </a:r>
          </a:p>
        </p:txBody>
      </p:sp>
      <p:sp>
        <p:nvSpPr>
          <p:cNvPr id="12" name="Right Brace 11"/>
          <p:cNvSpPr/>
          <p:nvPr/>
        </p:nvSpPr>
        <p:spPr>
          <a:xfrm>
            <a:off x="6082145" y="1337581"/>
            <a:ext cx="124691" cy="377865"/>
          </a:xfrm>
          <a:prstGeom prst="rightBrace">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3" name="Right Brace 12"/>
          <p:cNvSpPr/>
          <p:nvPr/>
        </p:nvSpPr>
        <p:spPr>
          <a:xfrm>
            <a:off x="6095235" y="1940210"/>
            <a:ext cx="111602" cy="329157"/>
          </a:xfrm>
          <a:prstGeom prst="rightBrace">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4" name="TextBox 13"/>
          <p:cNvSpPr txBox="1"/>
          <p:nvPr/>
        </p:nvSpPr>
        <p:spPr>
          <a:xfrm>
            <a:off x="6151036" y="1427180"/>
            <a:ext cx="409086" cy="215444"/>
          </a:xfrm>
          <a:prstGeom prst="rect">
            <a:avLst/>
          </a:prstGeom>
          <a:noFill/>
        </p:spPr>
        <p:txBody>
          <a:bodyPr wrap="none" rtlCol="0">
            <a:spAutoFit/>
          </a:bodyPr>
          <a:lstStyle/>
          <a:p>
            <a:r>
              <a:rPr lang="en-US" sz="800" dirty="0" smtClean="0">
                <a:latin typeface="Helvetica Neue Light" charset="0"/>
                <a:ea typeface="Helvetica Neue Light" charset="0"/>
                <a:cs typeface="Helvetica Neue Light" charset="0"/>
              </a:rPr>
              <a:t>85px</a:t>
            </a:r>
            <a:endParaRPr lang="en-US" sz="800" dirty="0">
              <a:latin typeface="Helvetica Neue Light" charset="0"/>
              <a:ea typeface="Helvetica Neue Light" charset="0"/>
              <a:cs typeface="Helvetica Neue Light" charset="0"/>
            </a:endParaRPr>
          </a:p>
        </p:txBody>
      </p:sp>
      <p:sp>
        <p:nvSpPr>
          <p:cNvPr id="15" name="TextBox 14"/>
          <p:cNvSpPr txBox="1"/>
          <p:nvPr/>
        </p:nvSpPr>
        <p:spPr>
          <a:xfrm>
            <a:off x="6157580" y="1997066"/>
            <a:ext cx="409086" cy="215444"/>
          </a:xfrm>
          <a:prstGeom prst="rect">
            <a:avLst/>
          </a:prstGeom>
          <a:noFill/>
        </p:spPr>
        <p:txBody>
          <a:bodyPr wrap="none" rtlCol="0">
            <a:spAutoFit/>
          </a:bodyPr>
          <a:lstStyle/>
          <a:p>
            <a:r>
              <a:rPr lang="en-US" sz="800" dirty="0">
                <a:latin typeface="Helvetica Neue Light" charset="0"/>
                <a:ea typeface="Helvetica Neue Light" charset="0"/>
                <a:cs typeface="Helvetica Neue Light" charset="0"/>
              </a:rPr>
              <a:t>7</a:t>
            </a:r>
            <a:r>
              <a:rPr lang="en-US" sz="800" dirty="0" smtClean="0">
                <a:latin typeface="Helvetica Neue Light" charset="0"/>
                <a:ea typeface="Helvetica Neue Light" charset="0"/>
                <a:cs typeface="Helvetica Neue Light" charset="0"/>
              </a:rPr>
              <a:t>5px</a:t>
            </a:r>
            <a:endParaRPr lang="en-US" sz="800" dirty="0">
              <a:latin typeface="Helvetica Neue Light" charset="0"/>
              <a:ea typeface="Helvetica Neue Light" charset="0"/>
              <a:cs typeface="Helvetica Neue Light" charset="0"/>
            </a:endParaRPr>
          </a:p>
        </p:txBody>
      </p:sp>
      <p:sp>
        <p:nvSpPr>
          <p:cNvPr id="16" name="Off-page Connector 15"/>
          <p:cNvSpPr/>
          <p:nvPr/>
        </p:nvSpPr>
        <p:spPr>
          <a:xfrm>
            <a:off x="4121228" y="1743027"/>
            <a:ext cx="228600" cy="228600"/>
          </a:xfrm>
          <a:prstGeom prst="flowChartOffpageConnector">
            <a:avLst/>
          </a:prstGeom>
          <a:solidFill>
            <a:srgbClr val="EB6E1F"/>
          </a:solidFill>
          <a:ln w="3175">
            <a:solidFill>
              <a:schemeClr val="bg1"/>
            </a:solidFill>
          </a:ln>
          <a:effectLst>
            <a:outerShdw blurRad="38100" dist="25400" dir="2700000" algn="tl" rotWithShape="0">
              <a:prstClr val="black">
                <a:alpha val="34000"/>
              </a:prstClr>
            </a:outerShdw>
          </a:effectLst>
        </p:spPr>
        <p:style>
          <a:lnRef idx="2">
            <a:schemeClr val="accent1"/>
          </a:lnRef>
          <a:fillRef idx="1">
            <a:schemeClr val="lt1"/>
          </a:fillRef>
          <a:effectRef idx="0">
            <a:schemeClr val="accent1"/>
          </a:effectRef>
          <a:fontRef idx="minor">
            <a:schemeClr val="dk1"/>
          </a:fontRef>
        </p:style>
        <p:txBody>
          <a:bodyPr vert="horz" rtlCol="0" anchor="ctr"/>
          <a:lstStyle/>
          <a:p>
            <a:pPr algn="ctr"/>
            <a:r>
              <a:rPr lang="en-US" sz="1000" dirty="0">
                <a:solidFill>
                  <a:schemeClr val="bg1"/>
                </a:solidFill>
                <a:latin typeface="Helvetica Neue Light" charset="0"/>
                <a:ea typeface="Helvetica Neue Light" charset="0"/>
                <a:cs typeface="Helvetica Neue Light" charset="0"/>
              </a:rPr>
              <a:t>4</a:t>
            </a:r>
          </a:p>
        </p:txBody>
      </p:sp>
      <p:sp>
        <p:nvSpPr>
          <p:cNvPr id="17" name="Off-page Connector 16"/>
          <p:cNvSpPr/>
          <p:nvPr/>
        </p:nvSpPr>
        <p:spPr>
          <a:xfrm>
            <a:off x="3163186" y="2292045"/>
            <a:ext cx="228600" cy="228600"/>
          </a:xfrm>
          <a:prstGeom prst="flowChartOffpageConnector">
            <a:avLst/>
          </a:prstGeom>
          <a:solidFill>
            <a:srgbClr val="EB6E1F"/>
          </a:solidFill>
          <a:ln w="3175">
            <a:solidFill>
              <a:schemeClr val="bg1"/>
            </a:solidFill>
          </a:ln>
          <a:effectLst>
            <a:outerShdw blurRad="38100" dist="25400" dir="2700000" algn="tl" rotWithShape="0">
              <a:prstClr val="black">
                <a:alpha val="34000"/>
              </a:prstClr>
            </a:outerShdw>
          </a:effectLst>
        </p:spPr>
        <p:style>
          <a:lnRef idx="2">
            <a:schemeClr val="accent1"/>
          </a:lnRef>
          <a:fillRef idx="1">
            <a:schemeClr val="lt1"/>
          </a:fillRef>
          <a:effectRef idx="0">
            <a:schemeClr val="accent1"/>
          </a:effectRef>
          <a:fontRef idx="minor">
            <a:schemeClr val="dk1"/>
          </a:fontRef>
        </p:style>
        <p:txBody>
          <a:bodyPr vert="horz" rtlCol="0" anchor="ctr"/>
          <a:lstStyle/>
          <a:p>
            <a:pPr algn="ctr"/>
            <a:r>
              <a:rPr lang="en-US" sz="1000" dirty="0">
                <a:solidFill>
                  <a:schemeClr val="bg1"/>
                </a:solidFill>
                <a:latin typeface="Helvetica Neue Light" charset="0"/>
                <a:ea typeface="Helvetica Neue Light" charset="0"/>
                <a:cs typeface="Helvetica Neue Light" charset="0"/>
              </a:rPr>
              <a:t>5</a:t>
            </a:r>
          </a:p>
        </p:txBody>
      </p:sp>
      <p:sp>
        <p:nvSpPr>
          <p:cNvPr id="18" name="Off-page Connector 17"/>
          <p:cNvSpPr/>
          <p:nvPr/>
        </p:nvSpPr>
        <p:spPr>
          <a:xfrm rot="5400000">
            <a:off x="6043281" y="3471436"/>
            <a:ext cx="228600" cy="228600"/>
          </a:xfrm>
          <a:prstGeom prst="flowChartOffpageConnector">
            <a:avLst/>
          </a:prstGeom>
          <a:solidFill>
            <a:srgbClr val="EB6E1F"/>
          </a:solidFill>
          <a:ln w="3175">
            <a:solidFill>
              <a:schemeClr val="bg1"/>
            </a:solidFill>
          </a:ln>
          <a:effectLst>
            <a:outerShdw blurRad="38100" dist="25400" dir="2700000" algn="tl" rotWithShape="0">
              <a:prstClr val="black">
                <a:alpha val="34000"/>
              </a:prstClr>
            </a:outerShdw>
          </a:effectLst>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US" sz="1000" dirty="0">
                <a:solidFill>
                  <a:schemeClr val="bg1"/>
                </a:solidFill>
                <a:latin typeface="Helvetica Neue Light" charset="0"/>
                <a:ea typeface="Helvetica Neue Light" charset="0"/>
                <a:cs typeface="Helvetica Neue Light" charset="0"/>
              </a:rPr>
              <a:t>6</a:t>
            </a:r>
          </a:p>
        </p:txBody>
      </p:sp>
      <p:sp>
        <p:nvSpPr>
          <p:cNvPr id="19" name="Off-page Connector 18"/>
          <p:cNvSpPr/>
          <p:nvPr/>
        </p:nvSpPr>
        <p:spPr>
          <a:xfrm rot="5400000">
            <a:off x="6050591" y="4102439"/>
            <a:ext cx="228600" cy="228600"/>
          </a:xfrm>
          <a:prstGeom prst="flowChartOffpageConnector">
            <a:avLst/>
          </a:prstGeom>
          <a:solidFill>
            <a:srgbClr val="EB6E1F"/>
          </a:solidFill>
          <a:ln w="3175">
            <a:solidFill>
              <a:schemeClr val="bg1"/>
            </a:solidFill>
          </a:ln>
          <a:effectLst>
            <a:outerShdw blurRad="38100" dist="25400" dir="2700000" algn="tl" rotWithShape="0">
              <a:prstClr val="black">
                <a:alpha val="34000"/>
              </a:prstClr>
            </a:outerShdw>
          </a:effectLst>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US" sz="1000" dirty="0">
                <a:solidFill>
                  <a:schemeClr val="bg1"/>
                </a:solidFill>
                <a:latin typeface="Helvetica Neue Light" charset="0"/>
                <a:ea typeface="Helvetica Neue Light" charset="0"/>
                <a:cs typeface="Helvetica Neue Light" charset="0"/>
              </a:rPr>
              <a:t>7</a:t>
            </a:r>
          </a:p>
        </p:txBody>
      </p:sp>
      <p:sp>
        <p:nvSpPr>
          <p:cNvPr id="20" name="TextBox 19"/>
          <p:cNvSpPr txBox="1"/>
          <p:nvPr/>
        </p:nvSpPr>
        <p:spPr>
          <a:xfrm>
            <a:off x="413707" y="1046297"/>
            <a:ext cx="2073714" cy="307777"/>
          </a:xfrm>
          <a:prstGeom prst="rect">
            <a:avLst/>
          </a:prstGeom>
          <a:noFill/>
        </p:spPr>
        <p:txBody>
          <a:bodyPr wrap="square" rtlCol="0">
            <a:spAutoFit/>
          </a:bodyPr>
          <a:lstStyle/>
          <a:p>
            <a:r>
              <a:rPr lang="en-US" sz="700" smtClean="0">
                <a:latin typeface="Century Gothic" charset="0"/>
                <a:ea typeface="Century Gothic" charset="0"/>
                <a:cs typeface="Century Gothic" charset="0"/>
              </a:rPr>
              <a:t>Header/footer background </a:t>
            </a:r>
            <a:r>
              <a:rPr lang="en-US" sz="700" dirty="0" smtClean="0">
                <a:latin typeface="Century Gothic" charset="0"/>
                <a:ea typeface="Century Gothic" charset="0"/>
                <a:cs typeface="Century Gothic" charset="0"/>
              </a:rPr>
              <a:t>dark blue</a:t>
            </a:r>
          </a:p>
          <a:p>
            <a:r>
              <a:rPr lang="en-US" sz="700" dirty="0" smtClean="0">
                <a:latin typeface="Century Gothic" charset="0"/>
                <a:ea typeface="Century Gothic" charset="0"/>
                <a:cs typeface="Century Gothic" charset="0"/>
              </a:rPr>
              <a:t>#</a:t>
            </a:r>
            <a:r>
              <a:rPr lang="is-IS" sz="700" dirty="0" smtClean="0">
                <a:latin typeface="Century Gothic" charset="0"/>
                <a:ea typeface="Century Gothic" charset="0"/>
                <a:cs typeface="Century Gothic" charset="0"/>
              </a:rPr>
              <a:t>1E4664</a:t>
            </a:r>
            <a:endParaRPr lang="en-US" sz="700" dirty="0" smtClean="0">
              <a:latin typeface="Century Gothic" charset="0"/>
              <a:ea typeface="Century Gothic" charset="0"/>
              <a:cs typeface="Century Gothic" charset="0"/>
            </a:endParaRPr>
          </a:p>
        </p:txBody>
      </p:sp>
      <p:sp>
        <p:nvSpPr>
          <p:cNvPr id="22" name="TextBox 21"/>
          <p:cNvSpPr txBox="1"/>
          <p:nvPr/>
        </p:nvSpPr>
        <p:spPr>
          <a:xfrm>
            <a:off x="405353" y="3622899"/>
            <a:ext cx="1669097" cy="307777"/>
          </a:xfrm>
          <a:prstGeom prst="rect">
            <a:avLst/>
          </a:prstGeom>
          <a:noFill/>
        </p:spPr>
        <p:txBody>
          <a:bodyPr wrap="square" rtlCol="0">
            <a:spAutoFit/>
          </a:bodyPr>
          <a:lstStyle/>
          <a:p>
            <a:r>
              <a:rPr lang="en-US" sz="700" dirty="0" err="1" smtClean="0">
                <a:latin typeface="Century Gothic" charset="0"/>
                <a:ea typeface="Century Gothic" charset="0"/>
                <a:cs typeface="Century Gothic" charset="0"/>
              </a:rPr>
              <a:t>Subnav</a:t>
            </a:r>
            <a:r>
              <a:rPr lang="en-US" sz="700" dirty="0" smtClean="0">
                <a:latin typeface="Century Gothic" charset="0"/>
                <a:ea typeface="Century Gothic" charset="0"/>
                <a:cs typeface="Century Gothic" charset="0"/>
              </a:rPr>
              <a:t> background blue</a:t>
            </a:r>
          </a:p>
          <a:p>
            <a:r>
              <a:rPr lang="en-US" sz="700" dirty="0">
                <a:latin typeface="Century Gothic" charset="0"/>
                <a:ea typeface="Century Gothic" charset="0"/>
                <a:cs typeface="Century Gothic" charset="0"/>
              </a:rPr>
              <a:t># 0177A9 </a:t>
            </a:r>
            <a:endParaRPr lang="en-US" sz="700" dirty="0" smtClean="0">
              <a:latin typeface="Century Gothic" charset="0"/>
              <a:ea typeface="Century Gothic" charset="0"/>
              <a:cs typeface="Century Gothic" charset="0"/>
            </a:endParaRPr>
          </a:p>
        </p:txBody>
      </p:sp>
      <p:cxnSp>
        <p:nvCxnSpPr>
          <p:cNvPr id="24" name="Straight Connector 23"/>
          <p:cNvCxnSpPr>
            <a:stCxn id="20" idx="1"/>
          </p:cNvCxnSpPr>
          <p:nvPr/>
        </p:nvCxnSpPr>
        <p:spPr>
          <a:xfrm>
            <a:off x="413707" y="1200186"/>
            <a:ext cx="0" cy="326327"/>
          </a:xfrm>
          <a:prstGeom prst="line">
            <a:avLst/>
          </a:prstGeom>
          <a:ln>
            <a:headEnd type="oval" w="med" len="med"/>
            <a:tailEnd type="oval" w="med" len="med"/>
          </a:ln>
        </p:spPr>
        <p:style>
          <a:lnRef idx="1">
            <a:schemeClr val="accent6"/>
          </a:lnRef>
          <a:fillRef idx="0">
            <a:schemeClr val="accent6"/>
          </a:fillRef>
          <a:effectRef idx="0">
            <a:schemeClr val="accent6"/>
          </a:effectRef>
          <a:fontRef idx="minor">
            <a:schemeClr val="tx1"/>
          </a:fontRef>
        </p:style>
      </p:cxnSp>
      <p:cxnSp>
        <p:nvCxnSpPr>
          <p:cNvPr id="25" name="Straight Connector 24"/>
          <p:cNvCxnSpPr>
            <a:endCxn id="22" idx="1"/>
          </p:cNvCxnSpPr>
          <p:nvPr/>
        </p:nvCxnSpPr>
        <p:spPr>
          <a:xfrm flipH="1">
            <a:off x="405353" y="3585736"/>
            <a:ext cx="2" cy="191052"/>
          </a:xfrm>
          <a:prstGeom prst="line">
            <a:avLst/>
          </a:prstGeom>
          <a:ln>
            <a:headEnd type="oval" w="med" len="med"/>
            <a:tailEnd type="oval" w="med" len="med"/>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5764478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 Elements </a:t>
            </a:r>
            <a:endParaRPr lang="en-US" dirty="0"/>
          </a:p>
        </p:txBody>
      </p:sp>
      <p:sp>
        <p:nvSpPr>
          <p:cNvPr id="3" name="Content Placeholder 2"/>
          <p:cNvSpPr>
            <a:spLocks noGrp="1"/>
          </p:cNvSpPr>
          <p:nvPr>
            <p:ph idx="1"/>
          </p:nvPr>
        </p:nvSpPr>
        <p:spPr/>
        <p:txBody>
          <a:bodyPr/>
          <a:lstStyle/>
          <a:p>
            <a:pPr marL="0" indent="0">
              <a:buNone/>
            </a:pPr>
            <a:r>
              <a:rPr lang="en-US" sz="1200" dirty="0" smtClean="0"/>
              <a:t>Both text hyperlinks and buttons follow similar color scheme as follows:</a:t>
            </a:r>
            <a:endParaRPr lang="en-US" dirty="0"/>
          </a:p>
          <a:p>
            <a:pPr marL="0" indent="0">
              <a:buNone/>
            </a:pPr>
            <a:r>
              <a:rPr lang="en-US" dirty="0" smtClean="0"/>
              <a:t>Hyperlinks</a:t>
            </a:r>
          </a:p>
          <a:p>
            <a:endParaRPr lang="en-US" dirty="0" smtClean="0"/>
          </a:p>
          <a:p>
            <a:endParaRPr lang="en-US" dirty="0" smtClean="0"/>
          </a:p>
          <a:p>
            <a:pPr marL="0" indent="0">
              <a:buNone/>
            </a:pPr>
            <a:r>
              <a:rPr lang="en-US" sz="1200" dirty="0" smtClean="0"/>
              <a:t>			Footer hyperlinks</a:t>
            </a:r>
          </a:p>
          <a:p>
            <a:pPr marL="0" indent="0">
              <a:buNone/>
            </a:pPr>
            <a:endParaRPr lang="en-US" dirty="0"/>
          </a:p>
          <a:p>
            <a:pPr marL="0" indent="0">
              <a:buNone/>
            </a:pPr>
            <a:r>
              <a:rPr lang="en-US" dirty="0" smtClean="0"/>
              <a:t>Buttons</a:t>
            </a:r>
            <a:endParaRPr lang="en-US" dirty="0"/>
          </a:p>
        </p:txBody>
      </p:sp>
      <p:sp>
        <p:nvSpPr>
          <p:cNvPr id="5" name="TextBox 4"/>
          <p:cNvSpPr txBox="1"/>
          <p:nvPr/>
        </p:nvSpPr>
        <p:spPr>
          <a:xfrm>
            <a:off x="7081285" y="369412"/>
            <a:ext cx="1924493" cy="369332"/>
          </a:xfrm>
          <a:prstGeom prst="rect">
            <a:avLst/>
          </a:prstGeom>
          <a:noFill/>
        </p:spPr>
        <p:txBody>
          <a:bodyPr wrap="square" rtlCol="0">
            <a:spAutoFit/>
          </a:bodyPr>
          <a:lstStyle/>
          <a:p>
            <a:endParaRPr lang="en-US" sz="900" dirty="0"/>
          </a:p>
          <a:p>
            <a:endParaRPr lang="en-US" sz="900" dirty="0"/>
          </a:p>
        </p:txBody>
      </p:sp>
      <p:sp>
        <p:nvSpPr>
          <p:cNvPr id="6" name="TextBox 5"/>
          <p:cNvSpPr txBox="1"/>
          <p:nvPr/>
        </p:nvSpPr>
        <p:spPr>
          <a:xfrm>
            <a:off x="5110923" y="4110472"/>
            <a:ext cx="1729562" cy="338554"/>
          </a:xfrm>
          <a:prstGeom prst="rect">
            <a:avLst/>
          </a:prstGeom>
          <a:noFill/>
        </p:spPr>
        <p:txBody>
          <a:bodyPr wrap="square" rtlCol="0">
            <a:spAutoFit/>
          </a:bodyPr>
          <a:lstStyle/>
          <a:p>
            <a:r>
              <a:rPr lang="en-US" sz="800" dirty="0" smtClean="0">
                <a:solidFill>
                  <a:schemeClr val="tx1">
                    <a:lumMod val="50000"/>
                    <a:lumOff val="50000"/>
                  </a:schemeClr>
                </a:solidFill>
                <a:latin typeface="Century Gothic" charset="0"/>
                <a:ea typeface="Century Gothic" charset="0"/>
                <a:cs typeface="Century Gothic" charset="0"/>
              </a:rPr>
              <a:t>Emphasis button</a:t>
            </a:r>
          </a:p>
          <a:p>
            <a:r>
              <a:rPr lang="en-US" sz="800" dirty="0" smtClean="0">
                <a:solidFill>
                  <a:schemeClr val="tx1">
                    <a:lumMod val="50000"/>
                    <a:lumOff val="50000"/>
                  </a:schemeClr>
                </a:solidFill>
                <a:latin typeface="Century Gothic" charset="0"/>
                <a:ea typeface="Century Gothic" charset="0"/>
                <a:cs typeface="Century Gothic" charset="0"/>
              </a:rPr>
              <a:t>#FFA400 – orange/gold</a:t>
            </a:r>
          </a:p>
        </p:txBody>
      </p:sp>
      <p:sp>
        <p:nvSpPr>
          <p:cNvPr id="7" name="TextBox 6"/>
          <p:cNvSpPr txBox="1"/>
          <p:nvPr/>
        </p:nvSpPr>
        <p:spPr>
          <a:xfrm>
            <a:off x="1809836" y="4086139"/>
            <a:ext cx="1258183" cy="338554"/>
          </a:xfrm>
          <a:prstGeom prst="rect">
            <a:avLst/>
          </a:prstGeom>
          <a:noFill/>
        </p:spPr>
        <p:txBody>
          <a:bodyPr wrap="square" rtlCol="0">
            <a:spAutoFit/>
          </a:bodyPr>
          <a:lstStyle/>
          <a:p>
            <a:r>
              <a:rPr lang="en-US" sz="800" dirty="0" smtClean="0">
                <a:solidFill>
                  <a:schemeClr val="tx1">
                    <a:lumMod val="50000"/>
                    <a:lumOff val="50000"/>
                  </a:schemeClr>
                </a:solidFill>
                <a:latin typeface="Century Gothic" charset="0"/>
                <a:ea typeface="Century Gothic" charset="0"/>
                <a:cs typeface="Century Gothic" charset="0"/>
              </a:rPr>
              <a:t>Default </a:t>
            </a:r>
            <a:r>
              <a:rPr lang="en-US" sz="800" dirty="0">
                <a:solidFill>
                  <a:schemeClr val="tx1">
                    <a:lumMod val="50000"/>
                    <a:lumOff val="50000"/>
                  </a:schemeClr>
                </a:solidFill>
                <a:latin typeface="Century Gothic" charset="0"/>
                <a:ea typeface="Century Gothic" charset="0"/>
                <a:cs typeface="Century Gothic" charset="0"/>
              </a:rPr>
              <a:t>b</a:t>
            </a:r>
            <a:r>
              <a:rPr lang="en-US" sz="800" dirty="0" smtClean="0">
                <a:solidFill>
                  <a:schemeClr val="tx1">
                    <a:lumMod val="50000"/>
                    <a:lumOff val="50000"/>
                  </a:schemeClr>
                </a:solidFill>
                <a:latin typeface="Century Gothic" charset="0"/>
                <a:ea typeface="Century Gothic" charset="0"/>
                <a:cs typeface="Century Gothic" charset="0"/>
              </a:rPr>
              <a:t>uttons</a:t>
            </a:r>
          </a:p>
          <a:p>
            <a:r>
              <a:rPr lang="en-US" sz="800" dirty="0" smtClean="0">
                <a:solidFill>
                  <a:schemeClr val="tx1">
                    <a:lumMod val="50000"/>
                    <a:lumOff val="50000"/>
                  </a:schemeClr>
                </a:solidFill>
                <a:latin typeface="Century Gothic" charset="0"/>
                <a:ea typeface="Century Gothic" charset="0"/>
                <a:cs typeface="Century Gothic" charset="0"/>
              </a:rPr>
              <a:t>#0177A9 - blue</a:t>
            </a:r>
          </a:p>
        </p:txBody>
      </p:sp>
      <p:sp>
        <p:nvSpPr>
          <p:cNvPr id="8" name="TextBox 7"/>
          <p:cNvSpPr txBox="1"/>
          <p:nvPr/>
        </p:nvSpPr>
        <p:spPr>
          <a:xfrm>
            <a:off x="3493853" y="4104026"/>
            <a:ext cx="1258183" cy="338554"/>
          </a:xfrm>
          <a:prstGeom prst="rect">
            <a:avLst/>
          </a:prstGeom>
          <a:noFill/>
        </p:spPr>
        <p:txBody>
          <a:bodyPr wrap="square" rtlCol="0">
            <a:spAutoFit/>
          </a:bodyPr>
          <a:lstStyle/>
          <a:p>
            <a:r>
              <a:rPr lang="en-US" sz="800" dirty="0" smtClean="0">
                <a:solidFill>
                  <a:schemeClr val="tx1">
                    <a:lumMod val="50000"/>
                    <a:lumOff val="50000"/>
                  </a:schemeClr>
                </a:solidFill>
                <a:latin typeface="Century Gothic" charset="0"/>
                <a:ea typeface="Century Gothic" charset="0"/>
                <a:cs typeface="Century Gothic" charset="0"/>
              </a:rPr>
              <a:t>Hover </a:t>
            </a:r>
          </a:p>
          <a:p>
            <a:r>
              <a:rPr lang="en-US" sz="800" dirty="0" smtClean="0">
                <a:solidFill>
                  <a:schemeClr val="tx1">
                    <a:lumMod val="50000"/>
                    <a:lumOff val="50000"/>
                  </a:schemeClr>
                </a:solidFill>
                <a:latin typeface="Century Gothic" charset="0"/>
                <a:ea typeface="Century Gothic" charset="0"/>
                <a:cs typeface="Century Gothic" charset="0"/>
              </a:rPr>
              <a:t>#</a:t>
            </a:r>
            <a:r>
              <a:rPr lang="is-IS" sz="800" dirty="0" smtClean="0">
                <a:solidFill>
                  <a:schemeClr val="tx1">
                    <a:lumMod val="50000"/>
                    <a:lumOff val="50000"/>
                  </a:schemeClr>
                </a:solidFill>
                <a:latin typeface="Century Gothic" charset="0"/>
                <a:ea typeface="Century Gothic" charset="0"/>
                <a:cs typeface="Century Gothic" charset="0"/>
              </a:rPr>
              <a:t>1E4664 </a:t>
            </a:r>
            <a:r>
              <a:rPr lang="en-US" sz="800" dirty="0" smtClean="0">
                <a:solidFill>
                  <a:schemeClr val="tx1">
                    <a:lumMod val="50000"/>
                    <a:lumOff val="50000"/>
                  </a:schemeClr>
                </a:solidFill>
                <a:latin typeface="Century Gothic" charset="0"/>
                <a:ea typeface="Century Gothic" charset="0"/>
                <a:cs typeface="Century Gothic" charset="0"/>
              </a:rPr>
              <a:t>– dark blue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836" y="1652257"/>
            <a:ext cx="4491726" cy="375838"/>
          </a:xfrm>
          <a:prstGeom prst="rect">
            <a:avLst/>
          </a:prstGeom>
        </p:spPr>
      </p:pic>
      <p:sp>
        <p:nvSpPr>
          <p:cNvPr id="11" name="TextBox 10"/>
          <p:cNvSpPr txBox="1"/>
          <p:nvPr/>
        </p:nvSpPr>
        <p:spPr>
          <a:xfrm>
            <a:off x="1823269" y="1919552"/>
            <a:ext cx="1258183" cy="338554"/>
          </a:xfrm>
          <a:prstGeom prst="rect">
            <a:avLst/>
          </a:prstGeom>
          <a:noFill/>
        </p:spPr>
        <p:txBody>
          <a:bodyPr wrap="square" rtlCol="0">
            <a:spAutoFit/>
          </a:bodyPr>
          <a:lstStyle/>
          <a:p>
            <a:r>
              <a:rPr lang="en-US" sz="800" dirty="0" smtClean="0">
                <a:solidFill>
                  <a:schemeClr val="tx1">
                    <a:lumMod val="50000"/>
                    <a:lumOff val="50000"/>
                  </a:schemeClr>
                </a:solidFill>
                <a:latin typeface="Century Gothic" charset="0"/>
                <a:ea typeface="Century Gothic" charset="0"/>
                <a:cs typeface="Century Gothic" charset="0"/>
              </a:rPr>
              <a:t>Hyperlink (active)</a:t>
            </a:r>
          </a:p>
          <a:p>
            <a:r>
              <a:rPr lang="en-US" sz="800" dirty="0" smtClean="0">
                <a:solidFill>
                  <a:schemeClr val="tx1">
                    <a:lumMod val="50000"/>
                    <a:lumOff val="50000"/>
                  </a:schemeClr>
                </a:solidFill>
                <a:latin typeface="Century Gothic" charset="0"/>
                <a:ea typeface="Century Gothic" charset="0"/>
                <a:cs typeface="Century Gothic" charset="0"/>
              </a:rPr>
              <a:t>#0177A9 - blue</a:t>
            </a:r>
          </a:p>
        </p:txBody>
      </p:sp>
      <p:sp>
        <p:nvSpPr>
          <p:cNvPr id="12" name="TextBox 11"/>
          <p:cNvSpPr txBox="1"/>
          <p:nvPr/>
        </p:nvSpPr>
        <p:spPr>
          <a:xfrm>
            <a:off x="3533182" y="1910609"/>
            <a:ext cx="1258183" cy="338554"/>
          </a:xfrm>
          <a:prstGeom prst="rect">
            <a:avLst/>
          </a:prstGeom>
          <a:noFill/>
        </p:spPr>
        <p:txBody>
          <a:bodyPr wrap="square" rtlCol="0">
            <a:spAutoFit/>
          </a:bodyPr>
          <a:lstStyle/>
          <a:p>
            <a:r>
              <a:rPr lang="en-US" sz="800" dirty="0" smtClean="0">
                <a:solidFill>
                  <a:schemeClr val="tx1">
                    <a:lumMod val="50000"/>
                    <a:lumOff val="50000"/>
                  </a:schemeClr>
                </a:solidFill>
                <a:latin typeface="Century Gothic" charset="0"/>
                <a:ea typeface="Century Gothic" charset="0"/>
                <a:cs typeface="Century Gothic" charset="0"/>
              </a:rPr>
              <a:t>Hyperlink (hover)</a:t>
            </a:r>
          </a:p>
          <a:p>
            <a:r>
              <a:rPr lang="en-US" sz="800" dirty="0" smtClean="0">
                <a:solidFill>
                  <a:schemeClr val="tx1">
                    <a:lumMod val="50000"/>
                    <a:lumOff val="50000"/>
                  </a:schemeClr>
                </a:solidFill>
                <a:latin typeface="Century Gothic" charset="0"/>
                <a:ea typeface="Century Gothic" charset="0"/>
                <a:cs typeface="Century Gothic" charset="0"/>
              </a:rPr>
              <a:t>#</a:t>
            </a:r>
            <a:r>
              <a:rPr lang="is-IS" sz="800" dirty="0" smtClean="0">
                <a:solidFill>
                  <a:schemeClr val="tx1">
                    <a:lumMod val="50000"/>
                    <a:lumOff val="50000"/>
                  </a:schemeClr>
                </a:solidFill>
                <a:latin typeface="Century Gothic" charset="0"/>
                <a:ea typeface="Century Gothic" charset="0"/>
                <a:cs typeface="Century Gothic" charset="0"/>
              </a:rPr>
              <a:t>1E4664</a:t>
            </a:r>
            <a:r>
              <a:rPr lang="en-US" sz="800" dirty="0" smtClean="0">
                <a:solidFill>
                  <a:schemeClr val="tx1">
                    <a:lumMod val="50000"/>
                    <a:lumOff val="50000"/>
                  </a:schemeClr>
                </a:solidFill>
                <a:latin typeface="Century Gothic" charset="0"/>
                <a:ea typeface="Century Gothic" charset="0"/>
                <a:cs typeface="Century Gothic" charset="0"/>
              </a:rPr>
              <a:t>– dark blue</a:t>
            </a:r>
          </a:p>
        </p:txBody>
      </p:sp>
      <p:sp>
        <p:nvSpPr>
          <p:cNvPr id="13" name="TextBox 12"/>
          <p:cNvSpPr txBox="1"/>
          <p:nvPr/>
        </p:nvSpPr>
        <p:spPr>
          <a:xfrm>
            <a:off x="5291868" y="1910460"/>
            <a:ext cx="1258183" cy="338554"/>
          </a:xfrm>
          <a:prstGeom prst="rect">
            <a:avLst/>
          </a:prstGeom>
          <a:noFill/>
        </p:spPr>
        <p:txBody>
          <a:bodyPr wrap="square" rtlCol="0">
            <a:spAutoFit/>
          </a:bodyPr>
          <a:lstStyle/>
          <a:p>
            <a:r>
              <a:rPr lang="en-US" sz="800" dirty="0" smtClean="0">
                <a:solidFill>
                  <a:schemeClr val="tx1">
                    <a:lumMod val="50000"/>
                    <a:lumOff val="50000"/>
                  </a:schemeClr>
                </a:solidFill>
                <a:latin typeface="Century Gothic" charset="0"/>
                <a:ea typeface="Century Gothic" charset="0"/>
                <a:cs typeface="Century Gothic" charset="0"/>
              </a:rPr>
              <a:t>Body text</a:t>
            </a:r>
          </a:p>
          <a:p>
            <a:r>
              <a:rPr lang="en-US" sz="800" dirty="0" smtClean="0">
                <a:solidFill>
                  <a:schemeClr val="tx1">
                    <a:lumMod val="50000"/>
                    <a:lumOff val="50000"/>
                  </a:schemeClr>
                </a:solidFill>
                <a:latin typeface="Century Gothic" charset="0"/>
                <a:ea typeface="Century Gothic" charset="0"/>
                <a:cs typeface="Century Gothic" charset="0"/>
              </a:rPr>
              <a:t>#777 – dark gray</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9119" y="3641069"/>
            <a:ext cx="5132038" cy="489570"/>
          </a:xfrm>
          <a:prstGeom prst="rect">
            <a:avLst/>
          </a:prstGeom>
        </p:spPr>
      </p:pic>
      <p:sp>
        <p:nvSpPr>
          <p:cNvPr id="14" name="TextBox 13"/>
          <p:cNvSpPr txBox="1"/>
          <p:nvPr/>
        </p:nvSpPr>
        <p:spPr>
          <a:xfrm>
            <a:off x="4280605" y="2577920"/>
            <a:ext cx="1258183" cy="338554"/>
          </a:xfrm>
          <a:prstGeom prst="rect">
            <a:avLst/>
          </a:prstGeom>
          <a:noFill/>
        </p:spPr>
        <p:txBody>
          <a:bodyPr wrap="square" rtlCol="0">
            <a:spAutoFit/>
          </a:bodyPr>
          <a:lstStyle/>
          <a:p>
            <a:r>
              <a:rPr lang="en-US" sz="800" dirty="0" smtClean="0">
                <a:solidFill>
                  <a:schemeClr val="tx1">
                    <a:lumMod val="50000"/>
                    <a:lumOff val="50000"/>
                  </a:schemeClr>
                </a:solidFill>
                <a:latin typeface="Century Gothic" charset="0"/>
                <a:ea typeface="Century Gothic" charset="0"/>
                <a:cs typeface="Century Gothic" charset="0"/>
              </a:rPr>
              <a:t>Hyperlink (active)</a:t>
            </a:r>
          </a:p>
          <a:p>
            <a:r>
              <a:rPr lang="en-US" sz="800" dirty="0" smtClean="0">
                <a:solidFill>
                  <a:schemeClr val="tx1">
                    <a:lumMod val="50000"/>
                    <a:lumOff val="50000"/>
                  </a:schemeClr>
                </a:solidFill>
                <a:latin typeface="Century Gothic" charset="0"/>
                <a:ea typeface="Century Gothic" charset="0"/>
                <a:cs typeface="Century Gothic" charset="0"/>
              </a:rPr>
              <a:t>#4cc6f3 - light blue</a:t>
            </a:r>
          </a:p>
        </p:txBody>
      </p:sp>
      <p:sp>
        <p:nvSpPr>
          <p:cNvPr id="15" name="TextBox 14"/>
          <p:cNvSpPr txBox="1"/>
          <p:nvPr/>
        </p:nvSpPr>
        <p:spPr>
          <a:xfrm>
            <a:off x="3533182" y="3374485"/>
            <a:ext cx="992637" cy="200055"/>
          </a:xfrm>
          <a:prstGeom prst="rect">
            <a:avLst/>
          </a:prstGeom>
          <a:noFill/>
        </p:spPr>
        <p:txBody>
          <a:bodyPr wrap="square" rtlCol="0">
            <a:spAutoFit/>
          </a:bodyPr>
          <a:lstStyle/>
          <a:p>
            <a:r>
              <a:rPr lang="en-US" sz="700" dirty="0">
                <a:solidFill>
                  <a:schemeClr val="tx1">
                    <a:lumMod val="50000"/>
                    <a:lumOff val="50000"/>
                  </a:schemeClr>
                </a:solidFill>
                <a:latin typeface="Helvetica Neue" charset="0"/>
                <a:ea typeface="Helvetica Neue" charset="0"/>
                <a:cs typeface="Helvetica Neue" charset="0"/>
              </a:rPr>
              <a:t>b</a:t>
            </a:r>
            <a:r>
              <a:rPr lang="en-US" sz="700" dirty="0" smtClean="0">
                <a:solidFill>
                  <a:schemeClr val="tx1">
                    <a:lumMod val="50000"/>
                    <a:lumOff val="50000"/>
                  </a:schemeClr>
                </a:solidFill>
                <a:latin typeface="Helvetica Neue" charset="0"/>
                <a:ea typeface="Helvetica Neue" charset="0"/>
                <a:cs typeface="Helvetica Neue" charset="0"/>
              </a:rPr>
              <a:t>order-radius: 4px</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7765" y="2667599"/>
            <a:ext cx="2307373" cy="182346"/>
          </a:xfrm>
          <a:prstGeom prst="rect">
            <a:avLst/>
          </a:prstGeom>
        </p:spPr>
      </p:pic>
      <p:cxnSp>
        <p:nvCxnSpPr>
          <p:cNvPr id="18" name="Straight Connector 17"/>
          <p:cNvCxnSpPr/>
          <p:nvPr/>
        </p:nvCxnSpPr>
        <p:spPr>
          <a:xfrm flipH="1">
            <a:off x="3533182" y="3484547"/>
            <a:ext cx="2" cy="191052"/>
          </a:xfrm>
          <a:prstGeom prst="line">
            <a:avLst/>
          </a:prstGeom>
          <a:ln>
            <a:headEnd type="oval" w="med" len="med"/>
            <a:tailEnd type="oval" w="med" len="med"/>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7948326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&amp; Link identification – icons and labels	</a:t>
            </a:r>
            <a:endParaRPr lang="en-US" dirty="0"/>
          </a:p>
        </p:txBody>
      </p:sp>
      <p:sp>
        <p:nvSpPr>
          <p:cNvPr id="3" name="Content Placeholder 2"/>
          <p:cNvSpPr>
            <a:spLocks noGrp="1"/>
          </p:cNvSpPr>
          <p:nvPr>
            <p:ph idx="1"/>
          </p:nvPr>
        </p:nvSpPr>
        <p:spPr/>
        <p:txBody>
          <a:bodyPr/>
          <a:lstStyle/>
          <a:p>
            <a:pPr marL="0" indent="0">
              <a:buNone/>
            </a:pPr>
            <a:r>
              <a:rPr lang="en-US" sz="1200" dirty="0" smtClean="0"/>
              <a:t>Proper page and label naming can help improve usability for both end-users and developers. The following are elements to consider setting and adhering to an agreed upon naming convention. </a:t>
            </a:r>
          </a:p>
          <a:p>
            <a:r>
              <a:rPr lang="en-US" sz="1200" dirty="0" smtClean="0"/>
              <a:t>Page &lt;title tag&gt;</a:t>
            </a:r>
          </a:p>
          <a:p>
            <a:pPr lvl="1"/>
            <a:r>
              <a:rPr lang="en-US" sz="1100" dirty="0" smtClean="0"/>
              <a:t>These tags serve as the title to each page and are displayed in a browser tab. Use care to use essential wording when naming a page. Using the pages function or purpose is more helpful than describing the pages location. </a:t>
            </a:r>
            <a:br>
              <a:rPr lang="en-US" sz="1100" dirty="0" smtClean="0"/>
            </a:br>
            <a:r>
              <a:rPr lang="en-US" sz="1100" dirty="0" smtClean="0"/>
              <a:t>Example: Use “White Paper: Drones” instead of “</a:t>
            </a:r>
            <a:r>
              <a:rPr lang="en-US" sz="1100" dirty="0" err="1" smtClean="0"/>
              <a:t>ISOnet</a:t>
            </a:r>
            <a:r>
              <a:rPr lang="en-US" sz="1100" dirty="0" smtClean="0"/>
              <a:t> / Emerging Issues / Drones / White Paper”</a:t>
            </a:r>
          </a:p>
          <a:p>
            <a:r>
              <a:rPr lang="en-US" sz="1200" dirty="0" smtClean="0"/>
              <a:t>Page file name</a:t>
            </a:r>
          </a:p>
          <a:p>
            <a:pPr lvl="1"/>
            <a:r>
              <a:rPr lang="en-US" sz="1000" dirty="0" smtClean="0"/>
              <a:t>Page file names are more for developers than users. However, being descriptive and consistent with naming conventions can help reduce confusion. Example: </a:t>
            </a:r>
            <a:r>
              <a:rPr lang="en-US" sz="1000" dirty="0" err="1" smtClean="0"/>
              <a:t>Emerging_Issues_Home.html</a:t>
            </a:r>
            <a:r>
              <a:rPr lang="en-US" sz="1000" dirty="0" smtClean="0"/>
              <a:t> rather than </a:t>
            </a:r>
            <a:r>
              <a:rPr lang="en-US" sz="1000" dirty="0" err="1" smtClean="0"/>
              <a:t>home.html</a:t>
            </a:r>
            <a:endParaRPr lang="en-US" sz="1000" dirty="0" smtClean="0"/>
          </a:p>
          <a:p>
            <a:r>
              <a:rPr lang="en-US" sz="1200" dirty="0" err="1" smtClean="0"/>
              <a:t>Fav</a:t>
            </a:r>
            <a:r>
              <a:rPr lang="en-US" sz="1200" dirty="0" smtClean="0"/>
              <a:t> icon</a:t>
            </a:r>
          </a:p>
          <a:p>
            <a:pPr lvl="1"/>
            <a:r>
              <a:rPr lang="en-US" sz="1000" dirty="0" smtClean="0"/>
              <a:t>The </a:t>
            </a:r>
            <a:r>
              <a:rPr lang="en-US" sz="1000" dirty="0" err="1" smtClean="0"/>
              <a:t>fav</a:t>
            </a:r>
            <a:r>
              <a:rPr lang="en-US" sz="1000" dirty="0" smtClean="0"/>
              <a:t> icon serves as the sites logo. Using a distinct icon can help users identify your page among other tabs without having to rely on the full page title</a:t>
            </a:r>
          </a:p>
          <a:p>
            <a:r>
              <a:rPr lang="en-US" sz="1200" dirty="0" smtClean="0"/>
              <a:t>Link labels </a:t>
            </a:r>
          </a:p>
          <a:p>
            <a:pPr marL="457200" lvl="1" indent="0">
              <a:buNone/>
            </a:pPr>
            <a:r>
              <a:rPr lang="en-US" sz="1100" dirty="0" smtClean="0"/>
              <a:t>– Be descriptive </a:t>
            </a:r>
          </a:p>
          <a:p>
            <a:pPr marL="457200" lvl="1" indent="0">
              <a:buNone/>
            </a:pPr>
            <a:r>
              <a:rPr lang="en-US" sz="1100" dirty="0" smtClean="0"/>
              <a:t>– Full words instead of acronyms for unknown acronyms</a:t>
            </a:r>
          </a:p>
          <a:p>
            <a:r>
              <a:rPr lang="en-US" sz="1200" dirty="0" smtClean="0"/>
              <a:t>Icon link combo / toolbars</a:t>
            </a:r>
          </a:p>
          <a:p>
            <a:pPr lvl="1"/>
            <a:r>
              <a:rPr lang="en-US" sz="1000" dirty="0" smtClean="0"/>
              <a:t>If you use icons for certain command such as export or upload, use common icons that are familiar to users. If possible provide a label next to the icon customary in most toolbars. If space is limited, provide a mouse-over tool-tip</a:t>
            </a:r>
            <a:endParaRPr lang="en-US" sz="1000" dirty="0"/>
          </a:p>
        </p:txBody>
      </p:sp>
    </p:spTree>
    <p:extLst>
      <p:ext uri="{BB962C8B-B14F-4D97-AF65-F5344CB8AC3E}">
        <p14:creationId xmlns:p14="http://schemas.microsoft.com/office/powerpoint/2010/main" val="6428913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3692" y="2031011"/>
            <a:ext cx="3840937" cy="2820826"/>
          </a:xfrm>
          <a:prstGeom prst="rect">
            <a:avLst/>
          </a:prstGeom>
        </p:spPr>
      </p:pic>
      <p:sp>
        <p:nvSpPr>
          <p:cNvPr id="2" name="Title 1"/>
          <p:cNvSpPr>
            <a:spLocks noGrp="1"/>
          </p:cNvSpPr>
          <p:nvPr>
            <p:ph type="title"/>
          </p:nvPr>
        </p:nvSpPr>
        <p:spPr/>
        <p:txBody>
          <a:bodyPr/>
          <a:lstStyle/>
          <a:p>
            <a:r>
              <a:rPr lang="en-US" dirty="0" smtClean="0"/>
              <a:t>Graphic Elements</a:t>
            </a:r>
            <a:endParaRPr lang="en-US" dirty="0"/>
          </a:p>
        </p:txBody>
      </p:sp>
      <p:sp>
        <p:nvSpPr>
          <p:cNvPr id="4" name="Content Placeholder 3"/>
          <p:cNvSpPr>
            <a:spLocks noGrp="1"/>
          </p:cNvSpPr>
          <p:nvPr>
            <p:ph idx="1"/>
          </p:nvPr>
        </p:nvSpPr>
        <p:spPr>
          <a:xfrm>
            <a:off x="457199" y="1063229"/>
            <a:ext cx="4159045" cy="3531394"/>
          </a:xfrm>
        </p:spPr>
        <p:txBody>
          <a:bodyPr/>
          <a:lstStyle/>
          <a:p>
            <a:pPr marL="0" indent="0">
              <a:buNone/>
            </a:pPr>
            <a:r>
              <a:rPr lang="en-US" sz="1100" dirty="0" smtClean="0"/>
              <a:t>Photo images should be properly licensed and cleared for use by Verisk Design Services. Images used to serve as a primary page banner image should be screened into a monotone Verisk blue (#012638) to provide sufficient contrast with other banner elements such as the search input field or news panel.</a:t>
            </a:r>
          </a:p>
          <a:p>
            <a:pPr marL="0" indent="0">
              <a:buNone/>
            </a:pPr>
            <a:endParaRPr lang="en-US" sz="1100" dirty="0"/>
          </a:p>
          <a:p>
            <a:endParaRPr lang="en-US" sz="1100" dirty="0"/>
          </a:p>
        </p:txBody>
      </p:sp>
      <p:sp>
        <p:nvSpPr>
          <p:cNvPr id="6" name="Content Placeholder 3"/>
          <p:cNvSpPr txBox="1">
            <a:spLocks/>
          </p:cNvSpPr>
          <p:nvPr/>
        </p:nvSpPr>
        <p:spPr bwMode="auto">
          <a:xfrm>
            <a:off x="4768644" y="1063229"/>
            <a:ext cx="4159045" cy="1370255"/>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anose="020B0604020202020204" pitchFamily="34" charset="0"/>
              <a:buChar char="•"/>
              <a:defRPr sz="2000" kern="1200">
                <a:solidFill>
                  <a:srgbClr val="7F7F7F"/>
                </a:solidFill>
                <a:latin typeface="Century Gothic"/>
                <a:ea typeface="Century Gothic" panose="020B0502020202020204" pitchFamily="34" charset="0"/>
                <a:cs typeface="Century Gothic"/>
              </a:defRPr>
            </a:lvl1pPr>
            <a:lvl2pPr marL="742950" indent="-285750" algn="l" defTabSz="457200" rtl="0" fontAlgn="base">
              <a:spcBef>
                <a:spcPct val="20000"/>
              </a:spcBef>
              <a:spcAft>
                <a:spcPct val="0"/>
              </a:spcAft>
              <a:buFont typeface="Arial" panose="020B0604020202020204" pitchFamily="34" charset="0"/>
              <a:buChar char="–"/>
              <a:defRPr kern="1200">
                <a:solidFill>
                  <a:srgbClr val="7F7F7F"/>
                </a:solidFill>
                <a:latin typeface="Century Gothic"/>
                <a:ea typeface="Century Gothic" panose="020B0502020202020204" pitchFamily="34" charset="0"/>
                <a:cs typeface="Century Gothic"/>
              </a:defRPr>
            </a:lvl2pPr>
            <a:lvl3pPr marL="1143000" indent="-228600" algn="l" defTabSz="457200" rtl="0" fontAlgn="base">
              <a:spcBef>
                <a:spcPct val="20000"/>
              </a:spcBef>
              <a:spcAft>
                <a:spcPct val="0"/>
              </a:spcAft>
              <a:buFont typeface="Arial" panose="020B0604020202020204" pitchFamily="34" charset="0"/>
              <a:buChar char="•"/>
              <a:defRPr sz="1600" kern="1200">
                <a:solidFill>
                  <a:srgbClr val="7F7F7F"/>
                </a:solidFill>
                <a:latin typeface="Century Gothic"/>
                <a:ea typeface="Century Gothic" panose="020B0502020202020204" pitchFamily="34" charset="0"/>
                <a:cs typeface="Century Gothic"/>
              </a:defRPr>
            </a:lvl3pPr>
            <a:lvl4pPr marL="1600200" indent="-228600" algn="l" defTabSz="457200" rtl="0" fontAlgn="base">
              <a:spcBef>
                <a:spcPct val="20000"/>
              </a:spcBef>
              <a:spcAft>
                <a:spcPct val="0"/>
              </a:spcAft>
              <a:buFont typeface="Arial" panose="020B0604020202020204" pitchFamily="34" charset="0"/>
              <a:buChar char="–"/>
              <a:defRPr sz="1400" kern="1200">
                <a:solidFill>
                  <a:srgbClr val="7F7F7F"/>
                </a:solidFill>
                <a:latin typeface="Century Gothic"/>
                <a:ea typeface="Century Gothic" panose="020B0502020202020204" pitchFamily="34" charset="0"/>
                <a:cs typeface="Century Gothic"/>
              </a:defRPr>
            </a:lvl4pPr>
            <a:lvl5pPr marL="2057400" indent="-228600" algn="l" defTabSz="457200" rtl="0" fontAlgn="base">
              <a:spcBef>
                <a:spcPct val="20000"/>
              </a:spcBef>
              <a:spcAft>
                <a:spcPct val="0"/>
              </a:spcAft>
              <a:buFont typeface="Arial" panose="020B0604020202020204" pitchFamily="34" charset="0"/>
              <a:buChar char="»"/>
              <a:defRPr sz="1200" kern="1200">
                <a:solidFill>
                  <a:srgbClr val="7F7F7F"/>
                </a:solidFill>
                <a:latin typeface="Century Gothic"/>
                <a:ea typeface="Century Gothic" panose="020B0502020202020204" pitchFamily="34" charset="0"/>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100" dirty="0" smtClean="0"/>
              <a:t>Simple line icons should be used as graphic elements to accompany description text or to accent an editorial piece. The same icon types should be used for tool icons and indicators such as search or download. </a:t>
            </a:r>
          </a:p>
          <a:p>
            <a:pPr marL="0" indent="0">
              <a:buFont typeface="Arial" panose="020B0604020202020204" pitchFamily="34" charset="0"/>
              <a:buNone/>
            </a:pPr>
            <a:endParaRPr lang="en-US" sz="1100" dirty="0" smtClean="0"/>
          </a:p>
          <a:p>
            <a:endParaRPr lang="en-US" sz="11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08" y="2828096"/>
            <a:ext cx="3256904" cy="159028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7368" y="2376089"/>
            <a:ext cx="1637460" cy="904014"/>
          </a:xfrm>
          <a:prstGeom prst="rect">
            <a:avLst/>
          </a:prstGeom>
          <a:ln w="6350">
            <a:solidFill>
              <a:schemeClr val="bg1">
                <a:lumMod val="95000"/>
              </a:schemeClr>
            </a:solidFill>
          </a:ln>
          <a:effectLst>
            <a:outerShdw blurRad="50800" dist="76200" dir="7440000" algn="tl" rotWithShape="0">
              <a:prstClr val="black">
                <a:alpha val="40000"/>
              </a:prst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074" y="2966937"/>
            <a:ext cx="1637460" cy="904014"/>
          </a:xfrm>
          <a:prstGeom prst="rect">
            <a:avLst/>
          </a:prstGeom>
          <a:ln w="6350">
            <a:solidFill>
              <a:schemeClr val="bg1">
                <a:lumMod val="95000"/>
              </a:schemeClr>
            </a:solidFill>
          </a:ln>
          <a:effectLst>
            <a:outerShdw blurRad="50800" dist="76200" dir="8640000" algn="tl" rotWithShape="0">
              <a:prstClr val="black">
                <a:alpha val="40000"/>
              </a:prstClr>
            </a:outerShdw>
          </a:effec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1554" y="3963990"/>
            <a:ext cx="1712138" cy="945243"/>
          </a:xfrm>
          <a:prstGeom prst="rect">
            <a:avLst/>
          </a:prstGeom>
          <a:ln w="6350">
            <a:solidFill>
              <a:schemeClr val="bg1">
                <a:lumMod val="95000"/>
              </a:schemeClr>
            </a:solidFill>
          </a:ln>
          <a:effectLst>
            <a:outerShdw blurRad="50800" dist="76200" dir="7860000" algn="tl" rotWithShape="0">
              <a:prstClr val="black">
                <a:alpha val="40000"/>
              </a:prstClr>
            </a:outerShdw>
          </a:effectLst>
        </p:spPr>
      </p:pic>
    </p:spTree>
    <p:extLst>
      <p:ext uri="{BB962C8B-B14F-4D97-AF65-F5344CB8AC3E}">
        <p14:creationId xmlns:p14="http://schemas.microsoft.com/office/powerpoint/2010/main" val="2147448591"/>
      </p:ext>
    </p:extLst>
  </p:cSld>
  <p:clrMapOvr>
    <a:masterClrMapping/>
  </p:clrMapOvr>
  <p:timing>
    <p:tnLst>
      <p:par>
        <p:cTn id="1" dur="indefinite" restart="never" nodeType="tmRoot"/>
      </p:par>
    </p:tnLst>
  </p:timing>
</p:sld>
</file>

<file path=ppt/theme/theme1.xml><?xml version="1.0" encoding="utf-8"?>
<a:theme xmlns:a="http://schemas.openxmlformats.org/drawingml/2006/main" name="Alliance_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Alliance_ppt.thmx</Template>
  <TotalTime>44967</TotalTime>
  <Words>1669</Words>
  <Application>Microsoft Macintosh PowerPoint</Application>
  <PresentationFormat>On-screen Show (16:9)</PresentationFormat>
  <Paragraphs>179</Paragraphs>
  <Slides>21</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Avenir Light</vt:lpstr>
      <vt:lpstr>Calibri</vt:lpstr>
      <vt:lpstr>Century Gothic</vt:lpstr>
      <vt:lpstr>Helvetica Light Oblique</vt:lpstr>
      <vt:lpstr>Helvetica Neue</vt:lpstr>
      <vt:lpstr>Helvetica Neue Light</vt:lpstr>
      <vt:lpstr>Wingdings</vt:lpstr>
      <vt:lpstr>Alliance_ppt</vt:lpstr>
      <vt:lpstr>ISOnet Redesign </vt:lpstr>
      <vt:lpstr>Purpose of this Document</vt:lpstr>
      <vt:lpstr>Branding Guidelines</vt:lpstr>
      <vt:lpstr>Color Palette</vt:lpstr>
      <vt:lpstr>Screen Resolution</vt:lpstr>
      <vt:lpstr>Headers and Footers</vt:lpstr>
      <vt:lpstr>Link Elements </vt:lpstr>
      <vt:lpstr>Page &amp; Link identification – icons and labels </vt:lpstr>
      <vt:lpstr>Graphic Elements</vt:lpstr>
      <vt:lpstr>Landing pages (primary and secondary)</vt:lpstr>
      <vt:lpstr>Landing pages (4 and 6 column examples)</vt:lpstr>
      <vt:lpstr>Content Page - Article</vt:lpstr>
      <vt:lpstr>e-Product Center</vt:lpstr>
      <vt:lpstr>e–Product Details panel</vt:lpstr>
      <vt:lpstr>Listings pages (search results)</vt:lpstr>
      <vt:lpstr>Search input box – scroll behavior</vt:lpstr>
      <vt:lpstr>Content Page – Pop-up</vt:lpstr>
      <vt:lpstr>Ancillary Page: User Authentication</vt:lpstr>
      <vt:lpstr>Embedding existing apps</vt:lpstr>
      <vt:lpstr>Styling Existing Apps</vt:lpstr>
      <vt:lpstr>PowerPoint Presentation</vt:lpstr>
    </vt:vector>
  </TitlesOfParts>
  <Company>Alliance Global Services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Mahesh  Pamidimarthi</dc:creator>
  <cp:lastModifiedBy>Ben Orejana</cp:lastModifiedBy>
  <cp:revision>559</cp:revision>
  <dcterms:created xsi:type="dcterms:W3CDTF">2015-01-12T11:35:34Z</dcterms:created>
  <dcterms:modified xsi:type="dcterms:W3CDTF">2016-03-03T17:41:06Z</dcterms:modified>
</cp:coreProperties>
</file>